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1979" r:id="rId5"/>
    <p:sldId id="2102" r:id="rId6"/>
    <p:sldId id="2103" r:id="rId7"/>
    <p:sldId id="2076137526" r:id="rId8"/>
    <p:sldId id="2147468129" r:id="rId9"/>
    <p:sldId id="2076137572" r:id="rId10"/>
    <p:sldId id="2076136952" r:id="rId11"/>
    <p:sldId id="2076136973" r:id="rId12"/>
    <p:sldId id="2076136949" r:id="rId13"/>
    <p:sldId id="2076137570" r:id="rId14"/>
    <p:sldId id="2147468101" r:id="rId15"/>
    <p:sldId id="2076137574" r:id="rId16"/>
    <p:sldId id="2105" r:id="rId17"/>
    <p:sldId id="2106" r:id="rId18"/>
    <p:sldId id="2107" r:id="rId19"/>
    <p:sldId id="1985" r:id="rId20"/>
    <p:sldId id="1983" r:id="rId21"/>
    <p:sldId id="1984" r:id="rId22"/>
    <p:sldId id="19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AD7"/>
    <a:srgbClr val="91C7EE"/>
    <a:srgbClr val="8BC4ED"/>
    <a:srgbClr val="8CC5ED"/>
    <a:srgbClr val="A6A6A6"/>
    <a:srgbClr val="92D050"/>
    <a:srgbClr val="A9D18E"/>
    <a:srgbClr val="D6DCE5"/>
    <a:srgbClr val="CFD5EA"/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 autoAdjust="0"/>
    <p:restoredTop sz="94762"/>
  </p:normalViewPr>
  <p:slideViewPr>
    <p:cSldViewPr snapToGrid="0">
      <p:cViewPr varScale="1">
        <p:scale>
          <a:sx n="117" d="100"/>
          <a:sy n="11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5003D-DD04-469B-85BC-6F7F57D39683}" type="datetimeFigureOut">
              <a:rPr lang="en-IN" smtClean="0"/>
              <a:t>20/11/23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5944-86E0-48BE-BC68-E4353C0C1F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8229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38BBD-F6ED-CA4B-B7BE-B78F29365339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765F6-7F9C-B546-994C-6C1764090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82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path.com/solutions/customer-success-stories/dwp-governme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uipath.com/company/rpa-analyst-reports/everest-smart-rpa-playbook" TargetMode="External"/><Relationship Id="rId4" Type="http://schemas.openxmlformats.org/officeDocument/2006/relationships/hyperlink" Target="https://www.uipath.com/blog/6-ways-uipath-makes-banks-more-efficien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75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6600"/>
                </a:solidFill>
                <a:latin typeface="Century Gothic" pitchFamily="34" charset="0"/>
              </a:rPr>
              <a:t>Avaya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B9B3-95EE-45DC-8FCF-6C969FADD1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6600"/>
                </a:solidFill>
                <a:latin typeface="Century Gothic" pitchFamily="34" charset="0"/>
              </a:rPr>
              <a:t>Avaya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B9B3-95EE-45DC-8FCF-6C969FADD1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4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6600"/>
                </a:solidFill>
                <a:latin typeface="Century Gothic" pitchFamily="34" charset="0"/>
              </a:rPr>
              <a:t>Avaya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3DB9B3-95EE-45DC-8FCF-6C969FADD1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0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UiPath Platform is built to deliver automation at enterprise scale.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complete end-to-end capability with everything in one place.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-Best-in-class UI automation plus API integration plus advanced AI so you can automate across your technology landscape and expand into a broader set of processes.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-Scalability—the largest automation installations in the world run on UiPath. 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governance and security that enterprises require.</a:t>
            </a:r>
          </a:p>
          <a:p>
            <a:pPr lvl="0"/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-And the same deployment experience across the UiPath Automation Cloud and on premises with UiPath Automation Suite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649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>
                <a:solidFill>
                  <a:schemeClr val="tx2"/>
                </a:solidFill>
                <a:cs typeface="Arial"/>
              </a:rPr>
              <a:t>Discover</a:t>
            </a:r>
            <a:endParaRPr lang="en-GB" sz="1800" b="1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Discover what to automate with process mining powered by AI</a:t>
            </a:r>
          </a:p>
          <a:p>
            <a:pPr algn="l"/>
            <a:r>
              <a:rPr lang="en-GB" sz="2400" b="1">
                <a:solidFill>
                  <a:schemeClr val="accent2"/>
                </a:solidFill>
                <a:cs typeface="Arial"/>
              </a:rPr>
              <a:t>Build</a:t>
            </a:r>
            <a:endParaRPr lang="en-GB" sz="1800" b="1">
              <a:solidFill>
                <a:schemeClr val="accent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Professional developers, citizen developers, and employees create automations</a:t>
            </a:r>
          </a:p>
          <a:p>
            <a:pPr algn="l"/>
            <a:r>
              <a:rPr lang="en-GB" sz="2400" b="1">
                <a:solidFill>
                  <a:schemeClr val="accent1"/>
                </a:solidFill>
                <a:cs typeface="Arial"/>
              </a:rPr>
              <a:t>Manage</a:t>
            </a:r>
            <a:endParaRPr lang="en-GB" sz="1800" b="1">
              <a:solidFill>
                <a:schemeClr val="accent1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Securely deploy and manage automations from anywhere, at scale</a:t>
            </a:r>
          </a:p>
          <a:p>
            <a:pPr algn="l"/>
            <a:r>
              <a:rPr lang="en-GB" sz="2400" b="1">
                <a:solidFill>
                  <a:schemeClr val="accent3"/>
                </a:solidFill>
                <a:cs typeface="Arial"/>
              </a:rPr>
              <a:t>Run</a:t>
            </a:r>
            <a:endParaRPr lang="en-GB" sz="1800" b="1">
              <a:solidFill>
                <a:schemeClr val="accent3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Robots work with your applications and your people to carry out automations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5"/>
                </a:solidFill>
                <a:cs typeface="Arial"/>
              </a:rPr>
              <a:t>Engage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People </a:t>
            </a:r>
          </a:p>
          <a:p>
            <a:pPr marL="0" marR="0" lvl="1" indent="0" algn="l" defTabSz="1083747" rtl="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Measure</a:t>
            </a:r>
            <a:r>
              <a:rPr lang="en-US" u="none"/>
              <a:t> </a:t>
            </a:r>
            <a:r>
              <a:rPr lang="en-US" b="0" u="none"/>
              <a:t>and </a:t>
            </a:r>
            <a:r>
              <a:rPr lang="en-US"/>
              <a:t>Govern </a:t>
            </a:r>
            <a:r>
              <a:rPr lang="en-US" b="0" u="none"/>
              <a:t>automation programs to align with business outcomes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and robots work together to automate complete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27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GB" sz="2400" b="1">
                <a:solidFill>
                  <a:schemeClr val="accent2"/>
                </a:solidFill>
                <a:cs typeface="Arial"/>
              </a:rPr>
              <a:t>Build</a:t>
            </a:r>
            <a:endParaRPr lang="en-GB" sz="1800" b="1">
              <a:solidFill>
                <a:schemeClr val="accent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Professional developers, citizen developers, and employees create automations</a:t>
            </a:r>
          </a:p>
          <a:p>
            <a:pPr algn="l"/>
            <a:r>
              <a:rPr lang="en-GB" sz="2400" b="1">
                <a:solidFill>
                  <a:schemeClr val="accent1"/>
                </a:solidFill>
                <a:cs typeface="Arial"/>
              </a:rPr>
              <a:t>Manage</a:t>
            </a:r>
            <a:endParaRPr lang="en-GB" sz="1800" b="1">
              <a:solidFill>
                <a:schemeClr val="accent1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Securely deploy and manage automations from anywhere, at scale</a:t>
            </a:r>
          </a:p>
          <a:p>
            <a:pPr algn="l"/>
            <a:r>
              <a:rPr lang="en-GB" sz="2400" b="1">
                <a:solidFill>
                  <a:schemeClr val="accent3"/>
                </a:solidFill>
                <a:cs typeface="Arial"/>
              </a:rPr>
              <a:t>Run</a:t>
            </a:r>
            <a:endParaRPr lang="en-GB" sz="1800" b="1">
              <a:solidFill>
                <a:schemeClr val="accent3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Robots work with your applications and your people to carry out automations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5"/>
                </a:solidFill>
                <a:cs typeface="Arial"/>
              </a:rPr>
              <a:t>Engage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People </a:t>
            </a:r>
          </a:p>
          <a:p>
            <a:pPr marL="0" marR="0" lvl="1" indent="0" algn="l" defTabSz="1083747" rtl="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Measure</a:t>
            </a:r>
            <a:r>
              <a:rPr lang="en-US" u="none"/>
              <a:t> </a:t>
            </a:r>
            <a:r>
              <a:rPr lang="en-US" b="0" u="none"/>
              <a:t>and </a:t>
            </a:r>
            <a:r>
              <a:rPr lang="en-US"/>
              <a:t>Govern </a:t>
            </a:r>
            <a:r>
              <a:rPr lang="en-US" b="0" u="none"/>
              <a:t>automation programs to align with business outcomes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and robots work together to automate complete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383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>
                <a:solidFill>
                  <a:schemeClr val="tx2"/>
                </a:solidFill>
                <a:cs typeface="Arial"/>
              </a:rPr>
              <a:t>Discover</a:t>
            </a:r>
            <a:endParaRPr lang="en-GB" sz="1800" b="1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Discover what to automate with process mining powered by AI</a:t>
            </a:r>
          </a:p>
          <a:p>
            <a:pPr algn="l"/>
            <a:r>
              <a:rPr lang="en-GB" sz="2400" b="1">
                <a:solidFill>
                  <a:schemeClr val="accent2"/>
                </a:solidFill>
                <a:cs typeface="Arial"/>
              </a:rPr>
              <a:t>Build</a:t>
            </a:r>
            <a:endParaRPr lang="en-GB" sz="1800" b="1">
              <a:solidFill>
                <a:schemeClr val="accent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Professional developers, citizen developers, and employees create automations</a:t>
            </a:r>
          </a:p>
          <a:p>
            <a:pPr algn="l"/>
            <a:r>
              <a:rPr lang="en-GB" sz="2400" b="1">
                <a:solidFill>
                  <a:schemeClr val="accent1"/>
                </a:solidFill>
                <a:cs typeface="Arial"/>
              </a:rPr>
              <a:t>Manage</a:t>
            </a:r>
            <a:endParaRPr lang="en-GB" sz="1800" b="1">
              <a:solidFill>
                <a:schemeClr val="accent1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Securely deploy and manage automations from anywhere, at scale</a:t>
            </a:r>
          </a:p>
          <a:p>
            <a:pPr algn="l"/>
            <a:r>
              <a:rPr lang="en-GB" sz="2400" b="1">
                <a:solidFill>
                  <a:schemeClr val="accent3"/>
                </a:solidFill>
                <a:cs typeface="Arial"/>
              </a:rPr>
              <a:t>Run</a:t>
            </a:r>
            <a:endParaRPr lang="en-GB" sz="1800" b="1">
              <a:solidFill>
                <a:schemeClr val="accent3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Robots work with your applications and your people to carry out automations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5"/>
                </a:solidFill>
                <a:cs typeface="Arial"/>
              </a:rPr>
              <a:t>Engage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People </a:t>
            </a:r>
          </a:p>
          <a:p>
            <a:pPr marL="0" marR="0" lvl="1" indent="0" algn="l" defTabSz="1083747" rtl="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Measure</a:t>
            </a:r>
            <a:r>
              <a:rPr lang="en-US" u="none"/>
              <a:t> </a:t>
            </a:r>
            <a:r>
              <a:rPr lang="en-US" b="0" u="none"/>
              <a:t>and </a:t>
            </a:r>
            <a:r>
              <a:rPr lang="en-US"/>
              <a:t>Govern </a:t>
            </a:r>
            <a:r>
              <a:rPr lang="en-US" b="0" u="none"/>
              <a:t>automation programs to align with business outcomes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and robots work together to automate complete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52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In the beginning there was….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0">
              <a:solidFill>
                <a:schemeClr val="tx2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err="1">
                <a:solidFill>
                  <a:schemeClr val="tx2"/>
                </a:solidFill>
                <a:cs typeface="Arial"/>
              </a:rPr>
              <a:t>UiAutomation</a:t>
            </a:r>
            <a:r>
              <a:rPr lang="en-GB" sz="2400" b="0">
                <a:solidFill>
                  <a:schemeClr val="tx2"/>
                </a:solidFill>
                <a:cs typeface="Arial"/>
              </a:rPr>
              <a:t>, Attended Unattended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0">
              <a:solidFill>
                <a:schemeClr val="tx2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API Integrations and Long Running workflows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Citizen Developers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Test Automatons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AI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Discover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Engage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Measure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Automation Cloud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0">
              <a:solidFill>
                <a:schemeClr val="tx2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0">
              <a:solidFill>
                <a:schemeClr val="tx2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>
                <a:solidFill>
                  <a:schemeClr val="tx2"/>
                </a:solidFill>
                <a:cs typeface="Arial"/>
              </a:rPr>
              <a:t>I mentioned </a:t>
            </a:r>
            <a:r>
              <a:rPr lang="en-GB" sz="2400" b="0" err="1">
                <a:solidFill>
                  <a:schemeClr val="tx2"/>
                </a:solidFill>
                <a:cs typeface="Arial"/>
              </a:rPr>
              <a:t>hyperautomation</a:t>
            </a:r>
            <a:r>
              <a:rPr lang="en-GB" sz="2400" b="0">
                <a:solidFill>
                  <a:schemeClr val="tx2"/>
                </a:solidFill>
                <a:cs typeface="Arial"/>
              </a:rPr>
              <a:t> and how it underpins and consolidates many of those technology trends. We have now have a platform that spans the whole automation lifecycle and is comprehensive in scope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400" b="0">
              <a:solidFill>
                <a:schemeClr val="tx2"/>
              </a:solidFill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>
                <a:solidFill>
                  <a:schemeClr val="tx2"/>
                </a:solidFill>
                <a:cs typeface="Arial"/>
              </a:rPr>
              <a:t>Discover</a:t>
            </a:r>
            <a:endParaRPr lang="en-GB" sz="1800" b="1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Discover what to automate with process mining powered by AI</a:t>
            </a:r>
          </a:p>
          <a:p>
            <a:pPr algn="l"/>
            <a:r>
              <a:rPr lang="en-GB" sz="2400" b="1">
                <a:solidFill>
                  <a:schemeClr val="accent2"/>
                </a:solidFill>
                <a:cs typeface="Arial"/>
              </a:rPr>
              <a:t>Build</a:t>
            </a:r>
            <a:endParaRPr lang="en-GB" sz="1800" b="1">
              <a:solidFill>
                <a:schemeClr val="accent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Professional developers, citizen developers, and employees create automations</a:t>
            </a:r>
          </a:p>
          <a:p>
            <a:pPr algn="l"/>
            <a:r>
              <a:rPr lang="en-GB" sz="2400" b="1">
                <a:solidFill>
                  <a:schemeClr val="accent1"/>
                </a:solidFill>
                <a:cs typeface="Arial"/>
              </a:rPr>
              <a:t>Manage</a:t>
            </a:r>
            <a:endParaRPr lang="en-GB" sz="1800" b="1">
              <a:solidFill>
                <a:schemeClr val="accent1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Securely deploy and manage automations from anywhere, at scale</a:t>
            </a:r>
          </a:p>
          <a:p>
            <a:pPr algn="l"/>
            <a:r>
              <a:rPr lang="en-GB" sz="2400" b="1">
                <a:solidFill>
                  <a:schemeClr val="accent3"/>
                </a:solidFill>
                <a:cs typeface="Arial"/>
              </a:rPr>
              <a:t>Run</a:t>
            </a:r>
            <a:endParaRPr lang="en-GB" sz="1800" b="1">
              <a:solidFill>
                <a:schemeClr val="accent3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Robots work with your applications and your people to carry out automations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5"/>
                </a:solidFill>
                <a:cs typeface="Arial"/>
              </a:rPr>
              <a:t>Engage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People and robots work together to automate complete processes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6"/>
                </a:solidFill>
                <a:cs typeface="Arial"/>
              </a:rPr>
              <a:t>Measure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Embedded analytics give you deep insights into business metrics, not just robot metrics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2"/>
                </a:solidFill>
                <a:cs typeface="Arial"/>
              </a:rPr>
              <a:t>Source for </a:t>
            </a:r>
          </a:p>
          <a:p>
            <a:pPr marL="171450" lvl="1" indent="-17145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2"/>
                </a:solidFill>
                <a:cs typeface="Arial"/>
              </a:rPr>
              <a:t>$1 invested in UiPath can return$15 or more in the same year </a:t>
            </a:r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200" b="0">
                <a:solidFill>
                  <a:schemeClr val="tx2"/>
                </a:solidFill>
                <a:cs typeface="Arial"/>
              </a:rPr>
              <a:t>The Department of Work and Pensions (DWP) &gt;&gt; </a:t>
            </a:r>
            <a:r>
              <a:rPr lang="en-US">
                <a:hlinkClick r:id="rId3"/>
              </a:rPr>
              <a:t>https://www.uipath.com/solutions/customer-success-stories/dwp-government</a:t>
            </a:r>
            <a:endParaRPr lang="en-US"/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171450" lvl="1" indent="-17145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2"/>
                </a:solidFill>
                <a:cs typeface="Arial"/>
              </a:rPr>
              <a:t>Build millions of hours of digital workforce capacity </a:t>
            </a:r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200" b="0">
                <a:solidFill>
                  <a:schemeClr val="tx2"/>
                </a:solidFill>
                <a:cs typeface="Arial"/>
              </a:rPr>
              <a:t>SMBC &gt;&gt; </a:t>
            </a:r>
            <a:r>
              <a:rPr lang="en-US">
                <a:hlinkClick r:id="rId4"/>
              </a:rPr>
              <a:t>https://www.uipath.com/blog/6-ways-uipath-makes-banks-more-efficient</a:t>
            </a:r>
            <a:endParaRPr lang="en-US" sz="12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171450" lvl="1" indent="-17145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tx2"/>
                </a:solidFill>
                <a:cs typeface="Arial"/>
              </a:rPr>
              <a:t>Achieve 30-40% improvement in operational metrics</a:t>
            </a:r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200">
                <a:solidFill>
                  <a:schemeClr val="tx2"/>
                </a:solidFill>
                <a:cs typeface="Arial"/>
              </a:rPr>
              <a:t>Everest Group, </a:t>
            </a:r>
            <a:r>
              <a:rPr lang="en-US" sz="1200" i="1">
                <a:solidFill>
                  <a:schemeClr val="tx2"/>
                </a:solidFill>
                <a:cs typeface="Arial"/>
              </a:rPr>
              <a:t>Smart RPA Playbook </a:t>
            </a:r>
            <a:r>
              <a:rPr lang="en-US" sz="1200" i="0">
                <a:solidFill>
                  <a:schemeClr val="tx2"/>
                </a:solidFill>
                <a:cs typeface="Arial"/>
              </a:rPr>
              <a:t>&gt;&gt; </a:t>
            </a:r>
            <a:r>
              <a:rPr lang="en-US">
                <a:hlinkClick r:id="rId5"/>
              </a:rPr>
              <a:t>https://www.uipath.com/company/rpa-analyst-reports/everest-smart-rpa-playbook</a:t>
            </a:r>
            <a:endParaRPr lang="en-US"/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200" i="0">
                <a:solidFill>
                  <a:schemeClr val="tx2"/>
                </a:solidFill>
                <a:cs typeface="Arial"/>
              </a:rPr>
              <a:t>(implies RPA + AI)</a:t>
            </a:r>
          </a:p>
          <a:p>
            <a:pPr marL="0" lvl="1" indent="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171450" lvl="1" indent="-171450" algn="l" defTabSz="1083747">
              <a:spcBef>
                <a:spcPts val="118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GB" sz="12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US" sz="12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endParaRPr lang="en-GB" sz="1200">
              <a:solidFill>
                <a:schemeClr val="tx2"/>
              </a:solidFill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81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>
                <a:solidFill>
                  <a:schemeClr val="tx2"/>
                </a:solidFill>
                <a:cs typeface="Arial"/>
              </a:rPr>
              <a:t>Discover</a:t>
            </a:r>
            <a:endParaRPr lang="en-GB" sz="1800" b="1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Discover what to automate with process mining powered by AI</a:t>
            </a:r>
          </a:p>
          <a:p>
            <a:pPr algn="l"/>
            <a:r>
              <a:rPr lang="en-GB" sz="2400" b="1">
                <a:solidFill>
                  <a:schemeClr val="accent2"/>
                </a:solidFill>
                <a:cs typeface="Arial"/>
              </a:rPr>
              <a:t>Build</a:t>
            </a:r>
            <a:endParaRPr lang="en-GB" sz="1800" b="1">
              <a:solidFill>
                <a:schemeClr val="accent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Professional developers, citizen developers, and employees create automations</a:t>
            </a:r>
          </a:p>
          <a:p>
            <a:pPr algn="l"/>
            <a:r>
              <a:rPr lang="en-GB" sz="2400" b="1">
                <a:solidFill>
                  <a:schemeClr val="accent1"/>
                </a:solidFill>
                <a:cs typeface="Arial"/>
              </a:rPr>
              <a:t>Manage</a:t>
            </a:r>
            <a:endParaRPr lang="en-GB" sz="1800" b="1">
              <a:solidFill>
                <a:schemeClr val="accent1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1200">
                <a:solidFill>
                  <a:schemeClr val="tx2"/>
                </a:solidFill>
                <a:cs typeface="Arial"/>
              </a:rPr>
              <a:t>Securely deploy and manage automations from anywhere, at scale</a:t>
            </a:r>
          </a:p>
          <a:p>
            <a:pPr algn="l"/>
            <a:r>
              <a:rPr lang="en-GB" sz="2400" b="1">
                <a:solidFill>
                  <a:schemeClr val="accent3"/>
                </a:solidFill>
                <a:cs typeface="Arial"/>
              </a:rPr>
              <a:t>Run</a:t>
            </a:r>
            <a:endParaRPr lang="en-GB" sz="1800" b="1">
              <a:solidFill>
                <a:schemeClr val="accent3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Robots work with your applications and your people to carry out automations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GB" sz="2400" b="1">
                <a:solidFill>
                  <a:schemeClr val="accent5"/>
                </a:solidFill>
                <a:cs typeface="Arial"/>
              </a:rPr>
              <a:t>Engage</a:t>
            </a:r>
            <a:endParaRPr lang="en-GB" sz="1400">
              <a:solidFill>
                <a:schemeClr val="tx2"/>
              </a:solidFill>
              <a:cs typeface="Arial"/>
            </a:endParaRP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People </a:t>
            </a:r>
          </a:p>
          <a:p>
            <a:pPr marL="0" marR="0" lvl="1" indent="0" algn="l" defTabSz="1083747" rtl="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en-US"/>
              <a:t>Measure</a:t>
            </a:r>
            <a:r>
              <a:rPr lang="en-US" u="none"/>
              <a:t> </a:t>
            </a:r>
            <a:r>
              <a:rPr lang="en-US" b="0" u="none"/>
              <a:t>and </a:t>
            </a:r>
            <a:r>
              <a:rPr lang="en-US"/>
              <a:t>Govern </a:t>
            </a:r>
            <a:r>
              <a:rPr lang="en-US" b="0" u="none"/>
              <a:t>automation programs to align with business outcomes</a:t>
            </a:r>
          </a:p>
          <a:p>
            <a:pPr marL="0" lvl="1" algn="l" defTabSz="1083747">
              <a:spcBef>
                <a:spcPts val="1185"/>
              </a:spcBef>
              <a:buClr>
                <a:schemeClr val="accent1"/>
              </a:buClr>
            </a:pPr>
            <a:r>
              <a:rPr lang="en-US" sz="1200">
                <a:solidFill>
                  <a:schemeClr val="tx2"/>
                </a:solidFill>
                <a:cs typeface="Arial"/>
              </a:rPr>
              <a:t>and robots work together to automate complete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75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r>
              <a:rPr lang="en-US" sz="1799" b="1">
                <a:latin typeface="Arial" panose="020B0604020202020204" pitchFamily="34" charset="0"/>
                <a:cs typeface="Arial" panose="020B0604020202020204" pitchFamily="34" charset="0"/>
              </a:rPr>
              <a:t>Measure and govern: </a:t>
            </a:r>
            <a:r>
              <a:rPr lang="en-US" sz="1799" b="0">
                <a:latin typeface="Arial" panose="020B0604020202020204" pitchFamily="34" charset="0"/>
                <a:cs typeface="Arial" panose="020B0604020202020204" pitchFamily="34" charset="0"/>
              </a:rPr>
              <a:t>Enterprise-strength governance, control, and security built in throughout the platform ; full program measurement and impact through </a:t>
            </a:r>
            <a:r>
              <a:rPr lang="en-US" sz="1600" b="0">
                <a:latin typeface="Arial" panose="020B0604020202020204" pitchFamily="34" charset="0"/>
                <a:cs typeface="Arial" panose="020B0604020202020204" pitchFamily="34" charset="0"/>
              </a:rPr>
              <a:t>Insights.</a:t>
            </a: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r>
              <a:rPr lang="en-US" sz="1799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Suite: 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cloud native UiPath Platform delivered as a single, containerized suite.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One-package install on-prem,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public cloud or hosted</a:t>
            </a: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653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r>
              <a:rPr lang="en-US" sz="1799" b="1">
                <a:latin typeface="Arial" panose="020B0604020202020204" pitchFamily="34" charset="0"/>
                <a:cs typeface="Arial" panose="020B0604020202020204" pitchFamily="34" charset="0"/>
              </a:rPr>
              <a:t>Automation Cloud: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The cloud native UiPath Platform delivered as SaaS from UiPath. No installation required.</a:t>
            </a: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r>
              <a:rPr lang="en-US" sz="1799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Suite: </a:t>
            </a: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cloud native UiPath Platform delivered as a single, containerized suite.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One-package install on-prem, 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in public cloud or hosted</a:t>
            </a: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l" defTabSz="1083422">
              <a:spcBef>
                <a:spcPts val="1200"/>
              </a:spcBef>
              <a:buClr>
                <a:srgbClr val="FA4616"/>
              </a:buClr>
              <a:defRPr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20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18B97D-45A5-1E45-A1E0-6392C6E84C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D7F53-BB8A-9A40-9432-C2AB25A2B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69973-57CE-DC41-9ADB-4FDC01B39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0F43-79BD-6944-A780-1A16CCCE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796E3-C278-3B40-BB75-DB03867A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7BEF3-F6A5-EC4F-B23A-F3F96251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2446-5BBD-3341-BA57-B14CE046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79E404-D8ED-3645-BB72-ECA17647D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E97E4-D314-DD45-B49A-8ADFD058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8CA9-3A28-5B40-A639-1A16D820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3C097-2C9B-174D-885D-D6DE58F4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3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78ADBE-8F37-3142-8039-E6DA9D40A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7D7E7-DD58-2541-A118-E8B175526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E9E34-E965-9443-9EDC-256B8363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FCDF2-81E1-EF4A-AA93-3EDB5C1D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C617-3938-274F-BC8D-894EC5D0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/>
          <p:nvPr userDrawn="1"/>
        </p:nvSpPr>
        <p:spPr bwMode="auto">
          <a:xfrm>
            <a:off x="0" y="1588"/>
            <a:ext cx="9817852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0" y="179388"/>
            <a:ext cx="407988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2" y="901702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H1 Title here</a:t>
            </a:r>
            <a:endParaRPr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 flipV="1">
            <a:off x="6816726" y="1263652"/>
            <a:ext cx="2166938" cy="21669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922"/>
          <p:cNvSpPr>
            <a:spLocks noGrp="1"/>
          </p:cNvSpPr>
          <p:nvPr>
            <p:ph type="body" sz="quarter" idx="42" hasCustomPrompt="1"/>
          </p:nvPr>
        </p:nvSpPr>
        <p:spPr>
          <a:xfrm>
            <a:off x="1070322" y="2345532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H1 Title here</a:t>
            </a:r>
          </a:p>
        </p:txBody>
      </p:sp>
      <p:sp>
        <p:nvSpPr>
          <p:cNvPr id="12" name="Shape 922"/>
          <p:cNvSpPr>
            <a:spLocks noGrp="1"/>
          </p:cNvSpPr>
          <p:nvPr>
            <p:ph type="body" sz="quarter" idx="43" hasCustomPrompt="1"/>
          </p:nvPr>
        </p:nvSpPr>
        <p:spPr>
          <a:xfrm>
            <a:off x="1070322" y="3788570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H1 Title here</a:t>
            </a:r>
          </a:p>
        </p:txBody>
      </p:sp>
      <p:sp>
        <p:nvSpPr>
          <p:cNvPr id="13" name="Shape 922"/>
          <p:cNvSpPr>
            <a:spLocks noGrp="1"/>
          </p:cNvSpPr>
          <p:nvPr>
            <p:ph type="body" sz="quarter" idx="44" hasCustomPrompt="1"/>
          </p:nvPr>
        </p:nvSpPr>
        <p:spPr>
          <a:xfrm>
            <a:off x="1070322" y="5232401"/>
            <a:ext cx="9346854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2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H1 Title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368254" y="4023259"/>
            <a:ext cx="3599512" cy="294931"/>
          </a:xfr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Small text here</a:t>
            </a:r>
          </a:p>
        </p:txBody>
      </p:sp>
    </p:spTree>
    <p:extLst>
      <p:ext uri="{BB962C8B-B14F-4D97-AF65-F5344CB8AC3E}">
        <p14:creationId xmlns:p14="http://schemas.microsoft.com/office/powerpoint/2010/main" val="133601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8" y="274638"/>
            <a:ext cx="10669192" cy="6397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0"/>
          </p:nvPr>
        </p:nvSpPr>
        <p:spPr>
          <a:xfrm>
            <a:off x="201758" y="1143000"/>
            <a:ext cx="11776621" cy="5257800"/>
          </a:xfrm>
          <a:prstGeom prst="rect">
            <a:avLst/>
          </a:prstGeom>
        </p:spPr>
        <p:txBody>
          <a:bodyPr/>
          <a:lstStyle>
            <a:lvl1pPr marL="0" indent="0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8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E04C22-D44C-41A9-AAFB-C8BC9F54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00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512" y="1611085"/>
            <a:ext cx="11432977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29000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42D1-8E00-A848-8CA0-8C402E8D7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596D2-3ACD-BA45-9D23-E169AB218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2A85-6B70-7B46-8CDB-8D828DA2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68314-27F0-AB46-B882-4AE7D825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FA3D6-69A7-0B46-80B4-D225E1D7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7472-00BB-7C45-BC26-AD13BFBA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634BA-9139-764B-8654-7606B49B8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86D32-DA57-254A-A794-071CD1ABF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0BCDC-93E6-3D4E-A8E6-777ABCD4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502E-ABDF-4843-A687-E12A1057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9071-5F3E-1941-A902-BF686BBD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6EE56-A157-F841-A796-DB319C3A2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DC078-977D-1445-BBD3-C2E8BE827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3475-3549-1941-A145-6A8E0A1B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16B78-4997-E34F-9A9E-83CDF26B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14145-3DD7-654D-9DB3-8FA5B0AF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0B9D-B8CA-8246-94B7-42DECE9D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3FEE7-F1E0-054C-9A2D-F9692DE34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197AC-2C91-4D44-8C90-7CCF7A154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084BA-881F-C64E-8F4D-035A6478E2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9D3BE-60A7-0547-864B-C04099E706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057338-6E89-2E43-8A01-CB807BCD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389E2-F0A2-1B47-8FAF-A4235CD7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85945-3719-E847-8117-153480E6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C263-A2F9-4043-8E36-47DF0333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C7C91-26DF-F44B-9E9C-872D1618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64042-0437-644C-9C59-42ED527C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EC160-2E45-A445-B163-E838059C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70AC9-B193-8C46-B72B-9DF97E7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E41CC-75ED-2041-BC08-3339D82F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77BB0-6079-0845-96CA-DF5FEBB4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A679-10CF-2E4E-A3D0-13993A36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DC7EB-9BAF-7841-8D30-DE977DB1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D0AC0-FEA9-E147-AD8A-5028A2CB5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F87F1-EDA6-8843-BA98-ADB03167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D2539-ECC5-F349-91A1-99AFA890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8BB3-4C98-8348-B229-4C6E831E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E5D4-3DDB-8441-8E07-45251DFE6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28FC7-91CC-2C4F-97BD-21F7D2B27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B3851-A2C0-884E-B5DB-E90D8EDD4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987C6-9073-3748-8CA0-66A2883C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85D16-275E-EB4F-8B36-0FE938E5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0BDDA-EC3C-1847-B8CF-ECAECD82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49F6A-8E76-5044-9014-C960DC42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8DCF-B1D3-0543-9C96-D140F2732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1A711-DF2E-904A-AC27-59AB3A390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F86D-DC2D-BD4F-838A-BEE5502B7DC7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B7745-425F-424D-AADB-D3C6987EF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429BB-BF94-B44E-A2FF-4833228B3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AA302-7D35-724E-943F-BD7A6BB39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9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microsoft.com/office/2007/relationships/hdphoto" Target="../media/hdphoto6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microsoft.com/office/2007/relationships/hdphoto" Target="../media/hdphoto5.wdp"/><Relationship Id="rId4" Type="http://schemas.openxmlformats.org/officeDocument/2006/relationships/image" Target="../media/image56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6.wdp"/><Relationship Id="rId5" Type="http://schemas.openxmlformats.org/officeDocument/2006/relationships/image" Target="../media/image59.png"/><Relationship Id="rId4" Type="http://schemas.microsoft.com/office/2007/relationships/hdphoto" Target="../media/hdphoto4.wdp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3.wdp"/><Relationship Id="rId11" Type="http://schemas.openxmlformats.org/officeDocument/2006/relationships/image" Target="../media/image1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microsoft.com/office/2007/relationships/hdphoto" Target="../media/hdphoto2.wdp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microsoft.com/office/2007/relationships/hdphoto" Target="../media/hdphoto2.wdp"/><Relationship Id="rId4" Type="http://schemas.openxmlformats.org/officeDocument/2006/relationships/image" Target="../media/image53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8AFC9-D5BA-A840-8D35-76BF65EB0C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8499" y="2760679"/>
            <a:ext cx="1587883" cy="1780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C3480-45C1-F546-B1BD-7D8A5C54AF28}"/>
              </a:ext>
            </a:extLst>
          </p:cNvPr>
          <p:cNvSpPr txBox="1"/>
          <p:nvPr/>
        </p:nvSpPr>
        <p:spPr>
          <a:xfrm>
            <a:off x="1296536" y="2723621"/>
            <a:ext cx="4416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4400" b="1">
                <a:cs typeface="Calibri" panose="020F0502020204030204" pitchFamily="34" charset="0"/>
              </a:rPr>
              <a:t>Immediate Business Results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96536" y="4955917"/>
            <a:ext cx="65968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Netlink RPA Capabilities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D5F00-12F2-2538-CD37-4E81F411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499" y="4955917"/>
            <a:ext cx="1229950" cy="614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90210-B3CE-CB34-601A-5831DC75DD03}"/>
              </a:ext>
            </a:extLst>
          </p:cNvPr>
          <p:cNvSpPr txBox="1"/>
          <p:nvPr/>
        </p:nvSpPr>
        <p:spPr>
          <a:xfrm>
            <a:off x="9608499" y="5440372"/>
            <a:ext cx="212150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Silver Partner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3154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64CF38-797E-384E-B456-1ABBBA433BDC}"/>
              </a:ext>
            </a:extLst>
          </p:cNvPr>
          <p:cNvGrpSpPr/>
          <p:nvPr/>
        </p:nvGrpSpPr>
        <p:grpSpPr>
          <a:xfrm>
            <a:off x="555190" y="2419604"/>
            <a:ext cx="2817033" cy="3350426"/>
            <a:chOff x="553601" y="3145315"/>
            <a:chExt cx="2817033" cy="335042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B41F147-91C1-724A-B989-3142BA559657}"/>
                </a:ext>
              </a:extLst>
            </p:cNvPr>
            <p:cNvGrpSpPr/>
            <p:nvPr/>
          </p:nvGrpSpPr>
          <p:grpSpPr>
            <a:xfrm>
              <a:off x="553601" y="5438813"/>
              <a:ext cx="851804" cy="1056928"/>
              <a:chOff x="2845362" y="1889864"/>
              <a:chExt cx="851804" cy="105692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A141FC-EE9A-944F-9F1D-946D926433B8}"/>
                  </a:ext>
                </a:extLst>
              </p:cNvPr>
              <p:cNvSpPr txBox="1"/>
              <p:nvPr/>
            </p:nvSpPr>
            <p:spPr>
              <a:xfrm>
                <a:off x="2845362" y="2816000"/>
                <a:ext cx="851804" cy="130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Process Analysts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CFA109E-854D-234F-8F0F-B710ADF90F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92" t="14684" r="35935" b="38756"/>
              <a:stretch/>
            </p:blipFill>
            <p:spPr>
              <a:xfrm>
                <a:off x="2883561" y="1889864"/>
                <a:ext cx="798318" cy="824481"/>
              </a:xfrm>
              <a:prstGeom prst="ellipse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1E30042-75E8-E245-BBDD-67F53B30D3F2}"/>
                </a:ext>
              </a:extLst>
            </p:cNvPr>
            <p:cNvGrpSpPr/>
            <p:nvPr/>
          </p:nvGrpSpPr>
          <p:grpSpPr>
            <a:xfrm>
              <a:off x="1748019" y="4270233"/>
              <a:ext cx="935514" cy="1159225"/>
              <a:chOff x="8302613" y="1789866"/>
              <a:chExt cx="935758" cy="115952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233D3302-E502-5147-901A-BC18C26AED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93" t="18961" r="18310" b="35270"/>
              <a:stretch/>
            </p:blipFill>
            <p:spPr>
              <a:xfrm>
                <a:off x="8342481" y="1789866"/>
                <a:ext cx="798526" cy="789687"/>
              </a:xfrm>
              <a:prstGeom prst="ellipse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259F8-27F4-D84B-B378-E0ED70651683}"/>
                  </a:ext>
                </a:extLst>
              </p:cNvPr>
              <p:cNvSpPr txBox="1"/>
              <p:nvPr/>
            </p:nvSpPr>
            <p:spPr>
              <a:xfrm>
                <a:off x="8302613" y="2688373"/>
                <a:ext cx="935758" cy="261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RPA &amp; Citizen Developers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5C4B607-4758-E045-8667-E5BA62FFEDD5}"/>
                </a:ext>
              </a:extLst>
            </p:cNvPr>
            <p:cNvGrpSpPr/>
            <p:nvPr/>
          </p:nvGrpSpPr>
          <p:grpSpPr>
            <a:xfrm>
              <a:off x="556100" y="4270233"/>
              <a:ext cx="1021497" cy="1005848"/>
              <a:chOff x="2952860" y="4603102"/>
              <a:chExt cx="1021497" cy="1005848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7D2C318D-E573-A24C-9E05-5BD8D65FED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7" t="13401" r="14478" b="39705"/>
              <a:stretch/>
            </p:blipFill>
            <p:spPr>
              <a:xfrm flipH="1">
                <a:off x="3050701" y="4603102"/>
                <a:ext cx="825814" cy="781555"/>
              </a:xfrm>
              <a:prstGeom prst="ellipse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3996685-B393-2248-A49B-DD04861E9AC2}"/>
                  </a:ext>
                </a:extLst>
              </p:cNvPr>
              <p:cNvSpPr txBox="1"/>
              <p:nvPr/>
            </p:nvSpPr>
            <p:spPr>
              <a:xfrm>
                <a:off x="2952860" y="5511947"/>
                <a:ext cx="1021497" cy="97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Automation Users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6574AD-ED34-0F45-86A3-E01BEF72C39B}"/>
                </a:ext>
              </a:extLst>
            </p:cNvPr>
            <p:cNvGrpSpPr/>
            <p:nvPr/>
          </p:nvGrpSpPr>
          <p:grpSpPr>
            <a:xfrm>
              <a:off x="1740729" y="5468181"/>
              <a:ext cx="830689" cy="1013047"/>
              <a:chOff x="7110314" y="5790939"/>
              <a:chExt cx="830905" cy="10133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D65D0E-D944-4541-A8F0-6D162C44B4F8}"/>
                  </a:ext>
                </a:extLst>
              </p:cNvPr>
              <p:cNvSpPr txBox="1"/>
              <p:nvPr/>
            </p:nvSpPr>
            <p:spPr>
              <a:xfrm>
                <a:off x="7238228" y="6689153"/>
                <a:ext cx="702991" cy="115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IT Operations</a:t>
                </a:r>
                <a:endParaRPr lang="en-GB" sz="700">
                  <a:solidFill>
                    <a:srgbClr val="000000">
                      <a:lumMod val="75000"/>
                      <a:lumOff val="25000"/>
                    </a:srgbClr>
                  </a:solidFill>
                  <a:ea typeface="Helvetica Neue"/>
                  <a:sym typeface="Helvetica Neue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8C01F1B-7715-4146-9322-2CCA84F26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3" t="4932" r="11825" b="44160"/>
              <a:stretch/>
            </p:blipFill>
            <p:spPr>
              <a:xfrm>
                <a:off x="7110314" y="5790939"/>
                <a:ext cx="799557" cy="795319"/>
              </a:xfrm>
              <a:prstGeom prst="ellipse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5EEF345-B5CC-0741-A5BA-13496414F2AF}"/>
                </a:ext>
              </a:extLst>
            </p:cNvPr>
            <p:cNvSpPr txBox="1"/>
            <p:nvPr/>
          </p:nvSpPr>
          <p:spPr>
            <a:xfrm>
              <a:off x="641828" y="3145315"/>
              <a:ext cx="2728806" cy="795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26703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653406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980109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06812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633515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60218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286921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613624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1083422">
                <a:spcBef>
                  <a:spcPts val="1185"/>
                </a:spcBef>
                <a:buClr>
                  <a:srgbClr val="FA4616"/>
                </a:buClr>
                <a:defRPr/>
              </a:pPr>
              <a:endParaRPr lang="en-US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D2A5A23-CBFA-8A42-89C2-E8233FC86E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294" y="1622155"/>
            <a:ext cx="4600682" cy="4600682"/>
          </a:xfrm>
          <a:prstGeom prst="rect">
            <a:avLst/>
          </a:prstGeom>
        </p:spPr>
      </p:pic>
      <p:sp>
        <p:nvSpPr>
          <p:cNvPr id="42" name="Partial Circle 17">
            <a:extLst>
              <a:ext uri="{FF2B5EF4-FFF2-40B4-BE49-F238E27FC236}">
                <a16:creationId xmlns:a16="http://schemas.microsoft.com/office/drawing/2014/main" id="{09336819-C2AE-BC4A-93F6-2106BB0C6E0B}"/>
              </a:ext>
            </a:extLst>
          </p:cNvPr>
          <p:cNvSpPr/>
          <p:nvPr/>
        </p:nvSpPr>
        <p:spPr>
          <a:xfrm rot="10800000">
            <a:off x="4585027" y="2337382"/>
            <a:ext cx="3154247" cy="3162492"/>
          </a:xfrm>
          <a:prstGeom prst="pie">
            <a:avLst>
              <a:gd name="adj1" fmla="val 21538866"/>
              <a:gd name="adj2" fmla="val 16266919"/>
            </a:avLst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486EBA7-055D-2A49-B6B7-171FBC0794A8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5427B4-16FA-DE49-812F-43D82B12DE7C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and robots as one team for seamless process collaboration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F32466-9982-F046-966E-337A8D0A3C1D}"/>
              </a:ext>
            </a:extLst>
          </p:cNvPr>
          <p:cNvSpPr txBox="1"/>
          <p:nvPr/>
        </p:nvSpPr>
        <p:spPr>
          <a:xfrm>
            <a:off x="8763895" y="2415918"/>
            <a:ext cx="2957394" cy="3350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Apps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Create user-friendly apps interfaces for your automations with our low-code apps builder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Assistant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Give everyone easy desktop access to automations that take the drudgery out of their days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Action Center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Make human-in-the-loop processes easy with simplified check-ins and handoffs from robots to people, and vice-versa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629D7E-1AD5-0E4B-ADBF-4C24DD30B2D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r="50318"/>
          <a:stretch/>
        </p:blipFill>
        <p:spPr>
          <a:xfrm rot="16200000">
            <a:off x="5777772" y="3555349"/>
            <a:ext cx="768754" cy="15104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97388A-E0FC-2FD6-10CF-42A2FDCFDAD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E66B0-A6C3-02CF-242A-B253A26B5B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A0A2A95-6817-5A43-8C81-04DB3C05D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287" y="1626284"/>
            <a:ext cx="4600682" cy="46006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37AAABA-A478-D54E-B3C9-263FEFE3BA87}"/>
              </a:ext>
            </a:extLst>
          </p:cNvPr>
          <p:cNvSpPr/>
          <p:nvPr/>
        </p:nvSpPr>
        <p:spPr>
          <a:xfrm>
            <a:off x="4559228" y="2345139"/>
            <a:ext cx="3194248" cy="3174512"/>
          </a:xfrm>
          <a:prstGeom prst="ellipse">
            <a:avLst/>
          </a:prstGeom>
          <a:solidFill>
            <a:schemeClr val="bg1">
              <a:lumMod val="95000"/>
              <a:alpha val="8349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err="1">
              <a:latin typeface="Arial"/>
              <a:cs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DCC338-C8E2-F442-A3A9-C98EEEDAD89F}"/>
              </a:ext>
            </a:extLst>
          </p:cNvPr>
          <p:cNvGrpSpPr/>
          <p:nvPr/>
        </p:nvGrpSpPr>
        <p:grpSpPr>
          <a:xfrm>
            <a:off x="609981" y="2273769"/>
            <a:ext cx="2802694" cy="2310463"/>
            <a:chOff x="709133" y="3135113"/>
            <a:chExt cx="2802694" cy="231046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0AA627-35F0-1D48-A408-5B6F26611DFF}"/>
                </a:ext>
              </a:extLst>
            </p:cNvPr>
            <p:cNvSpPr txBox="1"/>
            <p:nvPr/>
          </p:nvSpPr>
          <p:spPr>
            <a:xfrm>
              <a:off x="709133" y="3135113"/>
              <a:ext cx="2802694" cy="795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26703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653406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980109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06812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633515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60218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286921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613624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 defTabSz="1083422">
                <a:spcBef>
                  <a:spcPts val="1185"/>
                </a:spcBef>
                <a:buClr>
                  <a:srgbClr val="FA4616"/>
                </a:buClr>
                <a:defRPr/>
              </a:pPr>
              <a:endParaRPr lang="en-US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erson standing next to a window&#10;&#10;Description automatically generated">
              <a:extLst>
                <a:ext uri="{FF2B5EF4-FFF2-40B4-BE49-F238E27FC236}">
                  <a16:creationId xmlns:a16="http://schemas.microsoft.com/office/drawing/2014/main" id="{378A82D3-18CE-7E42-8D5F-55E2051BA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1854" t="1412" r="25195" b="20591"/>
            <a:stretch/>
          </p:blipFill>
          <p:spPr>
            <a:xfrm>
              <a:off x="1202520" y="4341746"/>
              <a:ext cx="798318" cy="799216"/>
            </a:xfrm>
            <a:prstGeom prst="ellipse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B6A5D5-F080-DE49-B9C1-FF012C07EF35}"/>
                </a:ext>
              </a:extLst>
            </p:cNvPr>
            <p:cNvSpPr txBox="1"/>
            <p:nvPr/>
          </p:nvSpPr>
          <p:spPr>
            <a:xfrm>
              <a:off x="1217431" y="5204962"/>
              <a:ext cx="749278" cy="2406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1326438">
                <a:spcAft>
                  <a:spcPts val="600"/>
                </a:spcAft>
                <a:defRPr/>
              </a:pPr>
              <a:r>
                <a:rPr lang="en-GB" sz="700" err="1">
                  <a:ea typeface="Helvetica Neue"/>
                  <a:sym typeface="Helvetica Neue"/>
                </a:rPr>
                <a:t>CoE</a:t>
              </a:r>
              <a:r>
                <a:rPr lang="en-GB" sz="700">
                  <a:ea typeface="Helvetica Neue"/>
                  <a:sym typeface="Helvetica Neue"/>
                </a:rPr>
                <a:t> Leads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86F6F5D-6735-9B47-B4B8-9BCFF9C9613C}"/>
                </a:ext>
              </a:extLst>
            </p:cNvPr>
            <p:cNvGrpSpPr/>
            <p:nvPr/>
          </p:nvGrpSpPr>
          <p:grpSpPr>
            <a:xfrm>
              <a:off x="2341688" y="4248982"/>
              <a:ext cx="916191" cy="891980"/>
              <a:chOff x="5673536" y="6007551"/>
              <a:chExt cx="819709" cy="79804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E01C38-BEF2-0242-BC0E-E82DFFC1668F}"/>
                  </a:ext>
                </a:extLst>
              </p:cNvPr>
              <p:cNvSpPr/>
              <p:nvPr/>
            </p:nvSpPr>
            <p:spPr bwMode="auto">
              <a:xfrm>
                <a:off x="5695197" y="6007551"/>
                <a:ext cx="798048" cy="7980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Picture 16" descr="A person sitting at a table&#10;&#10;Description automatically generated">
                <a:extLst>
                  <a:ext uri="{FF2B5EF4-FFF2-40B4-BE49-F238E27FC236}">
                    <a16:creationId xmlns:a16="http://schemas.microsoft.com/office/drawing/2014/main" id="{96ADCA42-97A1-BD43-9CD9-E304989BB674}"/>
                  </a:ext>
                </a:extLst>
              </p:cNvPr>
              <p:cNvPicPr/>
              <p:nvPr/>
            </p:nvPicPr>
            <p:blipFill rotWithShape="1">
              <a:blip r:embed="rId6" cstate="print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722" b="49584" l="51914" r="69877">
                            <a14:foregroundMark x1="53519" y1="49584" x2="53519" y2="49584"/>
                            <a14:foregroundMark x1="53519" y1="46716" x2="53519" y2="46716"/>
                            <a14:foregroundMark x1="51914" y1="47641" x2="51914" y2="47641"/>
                            <a14:foregroundMark x1="67407" y1="45791" x2="67407" y2="45791"/>
                            <a14:foregroundMark x1="65802" y1="44773" x2="65802" y2="44773"/>
                            <a14:backgroundMark x1="56975" y1="44218" x2="56975" y2="44218"/>
                            <a14:backgroundMark x1="55679" y1="44033" x2="55679" y2="44033"/>
                            <a14:backgroundMark x1="55679" y1="44218" x2="55679" y2="44218"/>
                            <a14:backgroundMark x1="56235" y1="44496" x2="56235" y2="44496"/>
                            <a14:backgroundMark x1="54074" y1="44496" x2="54074" y2="44496"/>
                            <a14:backgroundMark x1="56975" y1="41813" x2="56975" y2="41813"/>
                            <a14:backgroundMark x1="56543" y1="42276" x2="56543" y2="42276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2733" t="17631" r="28208" b="54444"/>
              <a:stretch/>
            </p:blipFill>
            <p:spPr>
              <a:xfrm>
                <a:off x="5673536" y="6007551"/>
                <a:ext cx="805570" cy="795112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DB6B35-9E8F-ED41-BFE6-8FAADF43BAE6}"/>
                </a:ext>
              </a:extLst>
            </p:cNvPr>
            <p:cNvSpPr txBox="1"/>
            <p:nvPr/>
          </p:nvSpPr>
          <p:spPr>
            <a:xfrm>
              <a:off x="2449703" y="5188771"/>
              <a:ext cx="702991" cy="1150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1326836">
                <a:spcAft>
                  <a:spcPts val="600"/>
                </a:spcAft>
                <a:defRPr/>
              </a:pPr>
              <a:r>
                <a:rPr lang="en-GB" sz="70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CIOs</a:t>
              </a:r>
              <a:endParaRPr lang="en-GB" sz="7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6EC4BBC-39E3-074A-A394-782AF5B5D864}"/>
              </a:ext>
            </a:extLst>
          </p:cNvPr>
          <p:cNvSpPr txBox="1"/>
          <p:nvPr/>
        </p:nvSpPr>
        <p:spPr>
          <a:xfrm>
            <a:off x="8632371" y="1587368"/>
            <a:ext cx="3379473" cy="43326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cs typeface="Arial"/>
              </a:rPr>
              <a:t>Automation Hub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Consolidate, prioritize, and manage automation opportunities in one place— and manage a crowd-sourced idea stream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/>
                <a:cs typeface="Arial"/>
              </a:rPr>
              <a:t>Orchestrator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Provision, deploy, trigger, monitor, measure, and track attended and unattended robots easily, centrally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cs typeface="Arial"/>
              </a:rPr>
              <a:t>Insights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Get the analytics you need to track and measure automation impact, performance, and ROI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cs typeface="Arial"/>
              </a:rPr>
              <a:t>Trust and Security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Meet your privacy, security, and compliance requirements with governance and security built in across the Platform including SOC 2 and HIPAA attestations, end-point security for robots, and more</a:t>
            </a:r>
            <a:endParaRPr lang="en-US" sz="1600" dirty="0">
              <a:solidFill>
                <a:srgbClr val="000000"/>
              </a:solidFill>
              <a:cs typeface="Arial"/>
            </a:endParaRP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91B0B2-0B4A-294E-A1F8-A6E19E2F679B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AF59F-27B5-7044-98FA-1775C7E028F9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and govern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automation program centrally, end-to-end</a:t>
            </a: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6E6F2C4B-93F2-7449-9A5F-9A715047AC91}"/>
              </a:ext>
            </a:extLst>
          </p:cNvPr>
          <p:cNvSpPr/>
          <p:nvPr/>
        </p:nvSpPr>
        <p:spPr>
          <a:xfrm>
            <a:off x="3859114" y="1602359"/>
            <a:ext cx="4600682" cy="4639598"/>
          </a:xfrm>
          <a:prstGeom prst="donut">
            <a:avLst>
              <a:gd name="adj" fmla="val 8255"/>
            </a:avLst>
          </a:prstGeom>
          <a:solidFill>
            <a:schemeClr val="bg1">
              <a:lumMod val="95000"/>
              <a:alpha val="6897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13516-125D-FE13-307D-03B91EC6E5F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E38D6-62DC-CE2A-7A21-37FA0ACA6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253D31-07D4-A240-A05E-9D087CAC617A}"/>
              </a:ext>
            </a:extLst>
          </p:cNvPr>
          <p:cNvGrpSpPr/>
          <p:nvPr/>
        </p:nvGrpSpPr>
        <p:grpSpPr>
          <a:xfrm>
            <a:off x="8861712" y="3399183"/>
            <a:ext cx="1896315" cy="1054885"/>
            <a:chOff x="9013182" y="4153111"/>
            <a:chExt cx="1896315" cy="10548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702778-CDA2-8A47-9F13-20A2FA43108F}"/>
                </a:ext>
              </a:extLst>
            </p:cNvPr>
            <p:cNvGrpSpPr/>
            <p:nvPr/>
          </p:nvGrpSpPr>
          <p:grpSpPr>
            <a:xfrm>
              <a:off x="9013182" y="4154579"/>
              <a:ext cx="799350" cy="1053387"/>
              <a:chOff x="8201870" y="4592682"/>
              <a:chExt cx="799557" cy="105366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BFF241-5AEA-DE48-89C4-DFA0458C5324}"/>
                  </a:ext>
                </a:extLst>
              </p:cNvPr>
              <p:cNvSpPr txBox="1"/>
              <p:nvPr/>
            </p:nvSpPr>
            <p:spPr>
              <a:xfrm>
                <a:off x="8257194" y="5531247"/>
                <a:ext cx="702991" cy="115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IT Operations</a:t>
                </a:r>
                <a:endParaRPr lang="en-GB" sz="700">
                  <a:solidFill>
                    <a:srgbClr val="000000">
                      <a:lumMod val="75000"/>
                      <a:lumOff val="25000"/>
                    </a:srgbClr>
                  </a:solidFill>
                  <a:ea typeface="Helvetica Neue"/>
                  <a:sym typeface="Helvetica Neue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F7BD5FC-9828-694F-A7C8-71CA610759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3" t="4932" r="11825" b="44160"/>
              <a:stretch/>
            </p:blipFill>
            <p:spPr>
              <a:xfrm>
                <a:off x="8201870" y="4592682"/>
                <a:ext cx="799557" cy="795319"/>
              </a:xfrm>
              <a:prstGeom prst="ellipse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4C8B825-A04B-574D-9961-223AAF2E39BA}"/>
                </a:ext>
              </a:extLst>
            </p:cNvPr>
            <p:cNvGrpSpPr/>
            <p:nvPr/>
          </p:nvGrpSpPr>
          <p:grpSpPr>
            <a:xfrm>
              <a:off x="10050032" y="4153111"/>
              <a:ext cx="859465" cy="798048"/>
              <a:chOff x="5633780" y="6007551"/>
              <a:chExt cx="859465" cy="79804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FF11913-F72E-CF4F-8D65-109B08A4CBB7}"/>
                  </a:ext>
                </a:extLst>
              </p:cNvPr>
              <p:cNvSpPr/>
              <p:nvPr/>
            </p:nvSpPr>
            <p:spPr bwMode="auto">
              <a:xfrm>
                <a:off x="5695197" y="6007551"/>
                <a:ext cx="798048" cy="79804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7" name="Picture 36" descr="A person sitting at a table&#10;&#10;Description automatically generated">
                <a:extLst>
                  <a:ext uri="{FF2B5EF4-FFF2-40B4-BE49-F238E27FC236}">
                    <a16:creationId xmlns:a16="http://schemas.microsoft.com/office/drawing/2014/main" id="{FE065EA0-EEEC-AD48-8A71-34EF533FDD5C}"/>
                  </a:ext>
                </a:extLst>
              </p:cNvPr>
              <p:cNvPicPr/>
              <p:nvPr/>
            </p:nvPicPr>
            <p:blipFill rotWithShape="1">
              <a:blip r:embed="rId5" cstate="print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0722" b="49584" l="51914" r="69877">
                            <a14:foregroundMark x1="53519" y1="49584" x2="53519" y2="49584"/>
                            <a14:foregroundMark x1="53519" y1="46716" x2="53519" y2="46716"/>
                            <a14:foregroundMark x1="51914" y1="47641" x2="51914" y2="47641"/>
                            <a14:foregroundMark x1="67407" y1="45791" x2="67407" y2="45791"/>
                            <a14:foregroundMark x1="65802" y1="44773" x2="65802" y2="44773"/>
                            <a14:backgroundMark x1="56975" y1="44218" x2="56975" y2="44218"/>
                            <a14:backgroundMark x1="55679" y1="44033" x2="55679" y2="44033"/>
                            <a14:backgroundMark x1="55679" y1="44218" x2="55679" y2="44218"/>
                            <a14:backgroundMark x1="56235" y1="44496" x2="56235" y2="44496"/>
                            <a14:backgroundMark x1="54074" y1="44496" x2="54074" y2="44496"/>
                            <a14:backgroundMark x1="56975" y1="41813" x2="56975" y2="41813"/>
                            <a14:backgroundMark x1="56543" y1="42276" x2="56543" y2="42276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2733" t="17631" r="28208" b="54444"/>
              <a:stretch/>
            </p:blipFill>
            <p:spPr>
              <a:xfrm>
                <a:off x="5633780" y="6007551"/>
                <a:ext cx="805570" cy="795112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300EB6-D7ED-CB4D-8B1B-B1E1799338E3}"/>
                </a:ext>
              </a:extLst>
            </p:cNvPr>
            <p:cNvSpPr txBox="1"/>
            <p:nvPr/>
          </p:nvSpPr>
          <p:spPr>
            <a:xfrm>
              <a:off x="10101321" y="5092900"/>
              <a:ext cx="702991" cy="1150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1326836">
                <a:spcAft>
                  <a:spcPts val="600"/>
                </a:spcAft>
                <a:defRPr/>
              </a:pPr>
              <a:r>
                <a:rPr lang="en-GB" sz="70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CIOs</a:t>
              </a:r>
              <a:endParaRPr lang="en-GB" sz="7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4217833-32B4-E843-8AB7-66DCFFC2F4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287" y="1626284"/>
            <a:ext cx="4600682" cy="4600682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5FAEDFD-B156-EE43-8F95-AA8D6DC5F1BA}"/>
              </a:ext>
            </a:extLst>
          </p:cNvPr>
          <p:cNvSpPr/>
          <p:nvPr/>
        </p:nvSpPr>
        <p:spPr>
          <a:xfrm>
            <a:off x="4559228" y="2350682"/>
            <a:ext cx="3194248" cy="3152951"/>
          </a:xfrm>
          <a:prstGeom prst="ellipse">
            <a:avLst/>
          </a:prstGeom>
          <a:solidFill>
            <a:schemeClr val="bg1">
              <a:lumMod val="95000"/>
              <a:alpha val="8349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err="1"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16BDA11-EE69-CA4B-974D-2E9B1A7BB992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8C7289-A4AD-8346-A36E-2338E9D810FE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way—UiPath Automation Cloud™ SaaS or self-hosted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E2304B-A83A-8B44-A5B6-24510A7BC063}"/>
              </a:ext>
            </a:extLst>
          </p:cNvPr>
          <p:cNvSpPr txBox="1"/>
          <p:nvPr/>
        </p:nvSpPr>
        <p:spPr>
          <a:xfrm>
            <a:off x="604976" y="2043022"/>
            <a:ext cx="2957394" cy="4183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UiPath Automation Cloud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Start instantly, scale infinitely with complete cloud-based enterprise automation. No infrastructure required!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Automation Suite</a:t>
            </a:r>
          </a:p>
          <a:p>
            <a:pPr marL="171399" indent="-171399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Self-host the Automation Cloud experience with a single-install Linux package, including both products and platform. (Requires IT management).</a:t>
            </a:r>
          </a:p>
          <a:p>
            <a:pPr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Standalone Installation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Self-host and integrate individual products on physical/virtual hardware. (Requires IT management).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2E117CAB-9DE5-134F-A356-DF7086614354}"/>
              </a:ext>
            </a:extLst>
          </p:cNvPr>
          <p:cNvSpPr/>
          <p:nvPr/>
        </p:nvSpPr>
        <p:spPr>
          <a:xfrm>
            <a:off x="4239071" y="1985963"/>
            <a:ext cx="3856386" cy="3843780"/>
          </a:xfrm>
          <a:prstGeom prst="donut">
            <a:avLst>
              <a:gd name="adj" fmla="val 11460"/>
            </a:avLst>
          </a:prstGeom>
          <a:solidFill>
            <a:schemeClr val="bg1">
              <a:lumMod val="95000"/>
              <a:alpha val="6897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972C39-F630-BA29-E549-4CB175924D4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98D20-0E39-89AE-D0C4-17DC2596B3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C938B-299B-49CC-A610-50A7B75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E32EA1-0484-4B35-B182-E08AF335B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093032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</a:rPr>
              <a:t>Banking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D2F479-45C5-424D-993C-45458FB6C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093032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of User Onboarding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E863D9-C62F-499D-B83E-7D17C620F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093032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95D52-6EB0-49EB-A80E-39849613D92B}"/>
              </a:ext>
            </a:extLst>
          </p:cNvPr>
          <p:cNvSpPr/>
          <p:nvPr/>
        </p:nvSpPr>
        <p:spPr>
          <a:xfrm>
            <a:off x="150812" y="1873079"/>
            <a:ext cx="3058052" cy="4603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Rule based automation of user management across organizational systems based on source HRMS System.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Active Directory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LAPS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Finacle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E-Learning</a:t>
            </a:r>
          </a:p>
          <a:p>
            <a:endParaRPr lang="en-US" dirty="0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58C3152-DC52-440B-B262-4A319774E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1905000"/>
            <a:ext cx="8686800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rgbClr val="376092"/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High human intervention</a:t>
            </a:r>
            <a:endParaRPr lang="en-US" sz="1400" dirty="0">
              <a:solidFill>
                <a:srgbClr val="002060"/>
              </a:solidFill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Involvement of Multiple systems 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Mismatch of data in multiple systems</a:t>
            </a:r>
          </a:p>
          <a:p>
            <a:pPr marL="0" lvl="2">
              <a:lnSpc>
                <a:spcPct val="150000"/>
              </a:lnSpc>
              <a:buClr>
                <a:srgbClr val="275791"/>
              </a:buClr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398008-7061-4BEA-ADEE-CDD394A5D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555656"/>
            <a:ext cx="41148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2000" b="1" dirty="0">
                <a:solidFill>
                  <a:srgbClr val="376092"/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We developed RPA Solution to automate the creation of a new user with default password, edit the existing users and disabling users in Active Directory.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The developed RPA solution also creates the users in LAPS, Finacle and E- learning Software.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EFF2B4-EAB6-4179-BD90-485DA8847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555657"/>
            <a:ext cx="4189412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rgbClr val="376092"/>
                </a:solidFill>
              </a:rPr>
              <a:t>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High ROI due to high volume, disparate systems, multi-step process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Instantaneous onboarding of new employees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Increased data integrity</a:t>
            </a:r>
          </a:p>
          <a:p>
            <a:pPr marL="0"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A94D82-76B6-4B31-8A03-D275A3834122}"/>
              </a:ext>
            </a:extLst>
          </p:cNvPr>
          <p:cNvCxnSpPr/>
          <p:nvPr/>
        </p:nvCxnSpPr>
        <p:spPr bwMode="auto">
          <a:xfrm>
            <a:off x="7694612" y="3803657"/>
            <a:ext cx="0" cy="2673343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91A255-E477-DF1F-ABBC-4D8FD10279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350D8F-D761-754B-C57A-076D3F27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6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C938B-299B-49CC-A610-50A7B75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F2206D-3817-4937-BA13-CA6C13689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093032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</a:rPr>
              <a:t>Banking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A81096-C83A-4FA6-B517-5214C7F14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093032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3-Way reconciliation of UPI transactions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50C65-DAA4-46BD-B5D9-28FB7F64C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093032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6A45A4-944D-4DE1-A4F6-8CF42B79D9A9}"/>
              </a:ext>
            </a:extLst>
          </p:cNvPr>
          <p:cNvSpPr/>
          <p:nvPr/>
        </p:nvSpPr>
        <p:spPr>
          <a:xfrm>
            <a:off x="150812" y="1873079"/>
            <a:ext cx="3058052" cy="4603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 the reconciliation of UPI transactions between multiple systems. 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NPCI Portal (Settlements)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Finacle (Core Banking)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Switch (ATM Network)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D22103-9EC3-4E5E-94F4-36325C9D2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1905000"/>
            <a:ext cx="8686800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rgbClr val="376092"/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Multiple Manual steps involved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Manual download of UPI data from NPCI portal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Manual extraction of Finacle file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Manual 3 way reconciliation with switch file by vendor.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2400BC-EDC6-48E0-8C9D-C9D4F5F39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555656"/>
            <a:ext cx="41148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2000" b="1" dirty="0">
                <a:solidFill>
                  <a:srgbClr val="376092"/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Automation of the reconciliation process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Generate consolidated summary sheet, adjustment files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Generate exception/success report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 upload of data to respective systems.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02BEE-9496-4E96-A436-050E574D6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555657"/>
            <a:ext cx="4189412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rgbClr val="376092"/>
                </a:solidFill>
              </a:rPr>
              <a:t>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Completes process automatically by fetching the required files from Finacle, Switch, and NPCI portal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Eliminate human error factor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Reduces time drastically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65F9E3-F23B-40CF-B275-2212FF9877E9}"/>
              </a:ext>
            </a:extLst>
          </p:cNvPr>
          <p:cNvCxnSpPr/>
          <p:nvPr/>
        </p:nvCxnSpPr>
        <p:spPr bwMode="auto">
          <a:xfrm>
            <a:off x="7694612" y="3803657"/>
            <a:ext cx="0" cy="2673343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38CEE58-F03A-5082-30AC-9275F668C6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CFD9B7-EAAC-2AE8-0B24-7AB684DC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C938B-299B-49CC-A610-50A7B75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F807F5-86B4-4349-B1A4-125488C4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093032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</a:rPr>
              <a:t>Banking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90E8C3-D72E-4833-8DB4-0D47E2116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093032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Helpdesk EOD and BOD Process Automation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3B3F6A-D007-406E-B172-D19F176B2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093032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A7DB05-3D62-4A31-8763-5752210D9E4D}"/>
              </a:ext>
            </a:extLst>
          </p:cNvPr>
          <p:cNvSpPr/>
          <p:nvPr/>
        </p:nvSpPr>
        <p:spPr>
          <a:xfrm>
            <a:off x="150812" y="1873079"/>
            <a:ext cx="3058052" cy="4603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 the help desk end-of-day and start-of-day process.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Multiple sources of data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0B967-24E9-4FF4-8603-89A39438A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1905000"/>
            <a:ext cx="8686800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rgbClr val="376092"/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Multiple sources of data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Teams support and monitor the EOD and BOD processes which needs to be completed on every business day before the branches open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Report extraction from Finacle and mailing to respective stakeholders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8BCD2-61BE-4A28-8DB1-51CF519D9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555656"/>
            <a:ext cx="43434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2000" b="1" dirty="0">
                <a:solidFill>
                  <a:srgbClr val="376092"/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 helpdesk EOD and BOD processes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11 sub-processes to be integrated and automated, including: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Pre &amp; post backup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Business day update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Report extraction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Term deposit provisioning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Ledger folio changes.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04345B-65F7-43F1-AB19-5DC0B088F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555657"/>
            <a:ext cx="4189412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rgbClr val="376092"/>
                </a:solidFill>
              </a:rPr>
              <a:t>Proposed 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On time completion of EOD and BOD processes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Automated reports mailed to stakeholders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Reduced time for multiple processes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5858F9-DF0E-4D8F-A06D-5E57FF28FB4A}"/>
              </a:ext>
            </a:extLst>
          </p:cNvPr>
          <p:cNvCxnSpPr/>
          <p:nvPr/>
        </p:nvCxnSpPr>
        <p:spPr bwMode="auto">
          <a:xfrm>
            <a:off x="7694612" y="3803657"/>
            <a:ext cx="0" cy="2673343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2769CA0-B0C2-2487-9E45-1D6057F85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096006-8C65-E93A-397B-280D094A1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0400" y="1093032"/>
            <a:ext cx="2971800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2200" y="1093033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75000"/>
              </a:lnSpc>
              <a:defRPr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Data Store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873080"/>
            <a:ext cx="3058052" cy="4636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To collate data from different system and store it in a single Data Store.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Daily data loading.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Error Handling.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Scalability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352800" y="1905001"/>
            <a:ext cx="8686800" cy="13875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Data needed to be collected from different systems for any plant floor reporting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Involved manual calculations and prone to errors and lack of visibility.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Full time resources were involved in preparing these reports.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352800" y="3352800"/>
            <a:ext cx="4800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Developed multiple RPA processes to extract the required data sets from different systems (SAP, QAD, Tooling, Production Count,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etc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).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 Flexible data loading frequencies.</a:t>
            </a:r>
          </a:p>
          <a:p>
            <a:pPr marL="285750" lvl="2" indent="-285750"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763000" y="3352801"/>
            <a:ext cx="3276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High ROI in terms of saved man hours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Increased visibility.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534400" y="3276601"/>
            <a:ext cx="0" cy="3305509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400" y="1093033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BB119CB-B5CD-4A3C-9E6E-76C66C3A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8ABB5C-B804-9CD7-B8D2-E7CF5C2B79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BC17A8-13D0-00EE-0099-03B8E1803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4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0400" y="1093032"/>
            <a:ext cx="2971800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2200" y="1093033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75000"/>
              </a:lnSpc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Customer Invoice Automation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873080"/>
            <a:ext cx="3058052" cy="4636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Rule based automation of Invoice generation.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Print Invoices based on Currency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Email Invoices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352800" y="1905001"/>
            <a:ext cx="8686800" cy="13875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Human intervention and time-consuming process.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Prone to errors often resulting the Invoice rejections.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Duplicate Invoices.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352800" y="3352800"/>
            <a:ext cx="4800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Screen scrapping to extract the Invoice currency.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Select the Invoice template based on Currency.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Print the Invoice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Email the invoice to respective customers.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Repeat the process on a daily basis. </a:t>
            </a:r>
          </a:p>
          <a:p>
            <a:pPr marL="285750" lvl="2" indent="-285750"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763000" y="3352801"/>
            <a:ext cx="3276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Automated Invoice generation saving at least 150 man hours a month.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Eliminate human error factor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Nil duplicate invoicing.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534400" y="3276601"/>
            <a:ext cx="0" cy="3305509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400" y="1093033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1407C5C-5578-405F-9696-34F47644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050283-C331-D270-0A0A-F663FF39B8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D42348-F6F3-84B0-CC9B-F4991E8F3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51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00400" y="1093032"/>
            <a:ext cx="2971800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chemeClr val="bg1"/>
                </a:solidFill>
              </a:rPr>
              <a:t>Automotive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72200" y="1093033"/>
            <a:ext cx="586740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75000"/>
              </a:lnSpc>
              <a:defRPr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Automated PO Creation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873080"/>
            <a:ext cx="3058052" cy="4636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Implement eReq system to validate the  operational monthly budget. 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Improved Approval workflow with the help of TAM (Transaction Approval Matrix).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Automatically create POs in QAD once the eReq is approved.</a:t>
            </a: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Reports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352800" y="1905001"/>
            <a:ext cx="8686800" cy="13875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No budget validation hence no control over purchases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Increased overhead expenses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Highly time-consuming activity.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352800" y="3352800"/>
            <a:ext cx="4800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Developed an improved eReq system to validate budget on a monthly basis.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Implemented TAM for better control over approval hierarchy.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Automated PO creation in QAD.</a:t>
            </a:r>
          </a:p>
          <a:p>
            <a:pPr marL="285750" lvl="2" indent="-285750"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763000" y="3352801"/>
            <a:ext cx="3276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High ROI in terms of saved man hours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Due verification of all the data entered by the requesters before the PO creation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rPr>
              <a:t>Better control on the spends.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534400" y="3276601"/>
            <a:ext cx="0" cy="3305509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52400" y="1093033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805CA10-82E6-4698-B00C-0654CA5D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/>
          <a:lstStyle/>
          <a:p>
            <a:r>
              <a:rPr lang="en-US" dirty="0"/>
              <a:t>Case Study - 6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3A5E4-9BE9-0F35-A396-A01929D7F8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D5F16A-E504-5831-F158-C517D549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E2C3480-45C1-F546-B1BD-7D8A5C54AF28}"/>
              </a:ext>
            </a:extLst>
          </p:cNvPr>
          <p:cNvSpPr txBox="1"/>
          <p:nvPr/>
        </p:nvSpPr>
        <p:spPr>
          <a:xfrm>
            <a:off x="1198833" y="2492340"/>
            <a:ext cx="4843152" cy="102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5400" b="1">
                <a:cs typeface="Calibri" panose="020F0502020204030204" pitchFamily="34" charset="0"/>
              </a:rPr>
              <a:t>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8B16F-4FF5-E142-9735-9A5E692216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880" y="3446896"/>
            <a:ext cx="2189720" cy="24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C938B-299B-49CC-A610-50A7B75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>
            <a:normAutofit/>
          </a:bodyPr>
          <a:lstStyle/>
          <a:p>
            <a:r>
              <a:rPr lang="en-US" sz="3600" dirty="0"/>
              <a:t>RPA Offerings</a:t>
            </a:r>
          </a:p>
        </p:txBody>
      </p:sp>
      <p:sp>
        <p:nvSpPr>
          <p:cNvPr id="4" name="Rounded Rectangle 23">
            <a:extLst>
              <a:ext uri="{FF2B5EF4-FFF2-40B4-BE49-F238E27FC236}">
                <a16:creationId xmlns:a16="http://schemas.microsoft.com/office/drawing/2014/main" id="{E5E02623-1F74-4961-9C9E-638B191EE476}"/>
              </a:ext>
            </a:extLst>
          </p:cNvPr>
          <p:cNvSpPr/>
          <p:nvPr/>
        </p:nvSpPr>
        <p:spPr>
          <a:xfrm>
            <a:off x="845676" y="4223486"/>
            <a:ext cx="4580117" cy="1686277"/>
          </a:xfrm>
          <a:prstGeom prst="roundRect">
            <a:avLst>
              <a:gd name="adj" fmla="val 83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26">
            <a:extLst>
              <a:ext uri="{FF2B5EF4-FFF2-40B4-BE49-F238E27FC236}">
                <a16:creationId xmlns:a16="http://schemas.microsoft.com/office/drawing/2014/main" id="{94104A46-A82F-4987-90EE-9FFBFBCDB2C4}"/>
              </a:ext>
            </a:extLst>
          </p:cNvPr>
          <p:cNvSpPr/>
          <p:nvPr/>
        </p:nvSpPr>
        <p:spPr>
          <a:xfrm>
            <a:off x="845675" y="3754409"/>
            <a:ext cx="4580117" cy="476787"/>
          </a:xfrm>
          <a:prstGeom prst="roundRect">
            <a:avLst>
              <a:gd name="adj" fmla="val 25115"/>
            </a:avLst>
          </a:prstGeom>
          <a:solidFill>
            <a:srgbClr val="58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25">
            <a:extLst>
              <a:ext uri="{FF2B5EF4-FFF2-40B4-BE49-F238E27FC236}">
                <a16:creationId xmlns:a16="http://schemas.microsoft.com/office/drawing/2014/main" id="{76D59D7C-B203-404B-924C-7AD5AA9E5B7F}"/>
              </a:ext>
            </a:extLst>
          </p:cNvPr>
          <p:cNvSpPr/>
          <p:nvPr/>
        </p:nvSpPr>
        <p:spPr>
          <a:xfrm>
            <a:off x="6348878" y="1289031"/>
            <a:ext cx="4580116" cy="476787"/>
          </a:xfrm>
          <a:prstGeom prst="roundRect">
            <a:avLst>
              <a:gd name="adj" fmla="val 29681"/>
            </a:avLst>
          </a:prstGeom>
          <a:solidFill>
            <a:srgbClr val="58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24">
            <a:extLst>
              <a:ext uri="{FF2B5EF4-FFF2-40B4-BE49-F238E27FC236}">
                <a16:creationId xmlns:a16="http://schemas.microsoft.com/office/drawing/2014/main" id="{84F7E242-898C-47C1-9C95-F02F6FDF25E2}"/>
              </a:ext>
            </a:extLst>
          </p:cNvPr>
          <p:cNvSpPr/>
          <p:nvPr/>
        </p:nvSpPr>
        <p:spPr>
          <a:xfrm>
            <a:off x="843677" y="1294658"/>
            <a:ext cx="4580117" cy="476787"/>
          </a:xfrm>
          <a:prstGeom prst="roundRect">
            <a:avLst>
              <a:gd name="adj" fmla="val 29681"/>
            </a:avLst>
          </a:prstGeom>
          <a:solidFill>
            <a:srgbClr val="58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22">
            <a:extLst>
              <a:ext uri="{FF2B5EF4-FFF2-40B4-BE49-F238E27FC236}">
                <a16:creationId xmlns:a16="http://schemas.microsoft.com/office/drawing/2014/main" id="{CC51337A-9941-4A9F-8854-48572EDBB3B2}"/>
              </a:ext>
            </a:extLst>
          </p:cNvPr>
          <p:cNvSpPr/>
          <p:nvPr/>
        </p:nvSpPr>
        <p:spPr>
          <a:xfrm>
            <a:off x="6348877" y="1765818"/>
            <a:ext cx="4580115" cy="1704767"/>
          </a:xfrm>
          <a:prstGeom prst="roundRect">
            <a:avLst>
              <a:gd name="adj" fmla="val 1125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69F91E50-DDDF-403D-AEE1-3B0F9AE956FB}"/>
              </a:ext>
            </a:extLst>
          </p:cNvPr>
          <p:cNvSpPr/>
          <p:nvPr/>
        </p:nvSpPr>
        <p:spPr>
          <a:xfrm>
            <a:off x="828698" y="1766146"/>
            <a:ext cx="4595096" cy="1704439"/>
          </a:xfrm>
          <a:prstGeom prst="roundRect">
            <a:avLst>
              <a:gd name="adj" fmla="val 102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73F80-4690-426F-82D1-62030A71D2AE}"/>
              </a:ext>
            </a:extLst>
          </p:cNvPr>
          <p:cNvSpPr/>
          <p:nvPr/>
        </p:nvSpPr>
        <p:spPr>
          <a:xfrm>
            <a:off x="1034024" y="1828101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Landscape Understanding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Licensing proposals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Reselling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D248D0-1918-4CCC-BE22-1B288763BC83}"/>
              </a:ext>
            </a:extLst>
          </p:cNvPr>
          <p:cNvSpPr/>
          <p:nvPr/>
        </p:nvSpPr>
        <p:spPr>
          <a:xfrm>
            <a:off x="6557055" y="1828101"/>
            <a:ext cx="3596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Inventory list down of processes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Opportunity Assessment of RPA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Process Pipeline Prioritization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Performance Assessment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D99CD-98BC-4FF9-A85F-A2F4408FC085}"/>
              </a:ext>
            </a:extLst>
          </p:cNvPr>
          <p:cNvSpPr/>
          <p:nvPr/>
        </p:nvSpPr>
        <p:spPr>
          <a:xfrm>
            <a:off x="964033" y="4268623"/>
            <a:ext cx="434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Process and Robots Architecture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POC Development and ROI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Development, Documentation, Testing and Production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Training and Establishing COE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9377-936E-46DF-B18A-CD84B1FA90EC}"/>
              </a:ext>
            </a:extLst>
          </p:cNvPr>
          <p:cNvSpPr/>
          <p:nvPr/>
        </p:nvSpPr>
        <p:spPr>
          <a:xfrm>
            <a:off x="2442020" y="1304082"/>
            <a:ext cx="1138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0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24A2B-1438-4904-9B70-5D6C709E59A8}"/>
              </a:ext>
            </a:extLst>
          </p:cNvPr>
          <p:cNvSpPr/>
          <p:nvPr/>
        </p:nvSpPr>
        <p:spPr>
          <a:xfrm>
            <a:off x="7995971" y="1275964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Consulting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1D0F83-3B1C-4372-AEA3-87347AC785D0}"/>
              </a:ext>
            </a:extLst>
          </p:cNvPr>
          <p:cNvSpPr/>
          <p:nvPr/>
        </p:nvSpPr>
        <p:spPr>
          <a:xfrm>
            <a:off x="1668720" y="3773544"/>
            <a:ext cx="2537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Implement &amp; Support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546AE9-C166-9670-DDA8-BEBE6CF1EE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DC4C6-3AF7-19C3-9E41-65896CED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  <p:sp>
        <p:nvSpPr>
          <p:cNvPr id="17" name="Rounded Rectangle 25">
            <a:extLst>
              <a:ext uri="{FF2B5EF4-FFF2-40B4-BE49-F238E27FC236}">
                <a16:creationId xmlns:a16="http://schemas.microsoft.com/office/drawing/2014/main" id="{3D3A3555-4BCC-AE21-67E5-7F03E0203D20}"/>
              </a:ext>
            </a:extLst>
          </p:cNvPr>
          <p:cNvSpPr/>
          <p:nvPr/>
        </p:nvSpPr>
        <p:spPr>
          <a:xfrm>
            <a:off x="6348876" y="3773544"/>
            <a:ext cx="4580116" cy="476787"/>
          </a:xfrm>
          <a:prstGeom prst="roundRect">
            <a:avLst>
              <a:gd name="adj" fmla="val 29681"/>
            </a:avLst>
          </a:prstGeom>
          <a:solidFill>
            <a:srgbClr val="58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22">
            <a:extLst>
              <a:ext uri="{FF2B5EF4-FFF2-40B4-BE49-F238E27FC236}">
                <a16:creationId xmlns:a16="http://schemas.microsoft.com/office/drawing/2014/main" id="{4DABE790-3835-271F-1F6A-13DB3AFBD19C}"/>
              </a:ext>
            </a:extLst>
          </p:cNvPr>
          <p:cNvSpPr/>
          <p:nvPr/>
        </p:nvSpPr>
        <p:spPr>
          <a:xfrm>
            <a:off x="6348875" y="4250331"/>
            <a:ext cx="4580115" cy="1704767"/>
          </a:xfrm>
          <a:prstGeom prst="roundRect">
            <a:avLst>
              <a:gd name="adj" fmla="val 1125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9959AE-F03E-D8A4-D7A9-06788CEA1621}"/>
              </a:ext>
            </a:extLst>
          </p:cNvPr>
          <p:cNvSpPr/>
          <p:nvPr/>
        </p:nvSpPr>
        <p:spPr>
          <a:xfrm>
            <a:off x="6557053" y="4312614"/>
            <a:ext cx="3596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15+ certified UiPath Developers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5+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UiPtah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 Solution Architects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20+ Process Mining Experts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Calibri"/>
                <a:cs typeface="Calibri"/>
              </a:rPr>
              <a:t>Implemented 200+ Automations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E2B73-06D8-363A-9FEF-E99652FD9173}"/>
              </a:ext>
            </a:extLst>
          </p:cNvPr>
          <p:cNvSpPr/>
          <p:nvPr/>
        </p:nvSpPr>
        <p:spPr>
          <a:xfrm>
            <a:off x="7789141" y="3772382"/>
            <a:ext cx="1365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UiPath COE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052CA8-6708-B1CB-9C76-BE41E7A49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0" t="15148" r="2563" b="14376"/>
          <a:stretch/>
        </p:blipFill>
        <p:spPr>
          <a:xfrm>
            <a:off x="4638702" y="2684880"/>
            <a:ext cx="2914596" cy="1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359E-6 -0.00093 C -0.08596 0.09491 -0.19093 0.09491 -0.24199 0.06667 C -0.29343 0.03842 -0.46014 -0.06412 -0.53464 -0.03403 " pathEditMode="relative" rAng="0" ptsTypes="AAA">
                                      <p:cBhvr>
                                        <p:cTn id="9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39" y="22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C938B-299B-49CC-A610-50A7B75B4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>
            <a:normAutofit/>
          </a:bodyPr>
          <a:lstStyle/>
          <a:p>
            <a:r>
              <a:rPr lang="en-US" sz="3600" dirty="0"/>
              <a:t>Integration Expertise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D10A29-0724-4B74-BC40-549FCEC332B3}"/>
              </a:ext>
            </a:extLst>
          </p:cNvPr>
          <p:cNvSpPr/>
          <p:nvPr/>
        </p:nvSpPr>
        <p:spPr>
          <a:xfrm>
            <a:off x="1146268" y="1226564"/>
            <a:ext cx="324372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ERP Applications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SAP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QAD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Salesforce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24B614-1AD3-4E49-B0F1-B5DD545A2D1B}"/>
              </a:ext>
            </a:extLst>
          </p:cNvPr>
          <p:cNvSpPr/>
          <p:nvPr/>
        </p:nvSpPr>
        <p:spPr>
          <a:xfrm>
            <a:off x="4721132" y="1226564"/>
            <a:ext cx="2749735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SharePoint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 Apps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Active Directory/LAPS</a:t>
            </a:r>
          </a:p>
          <a:p>
            <a:pPr marL="742950" lvl="1" indent="-285750">
              <a:lnSpc>
                <a:spcPct val="150000"/>
              </a:lnSpc>
              <a:buClr>
                <a:srgbClr val="F80000"/>
              </a:buClr>
              <a:buSzPct val="100000"/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79913F-6073-4267-B9C9-2255B6818A85}"/>
              </a:ext>
            </a:extLst>
          </p:cNvPr>
          <p:cNvCxnSpPr>
            <a:cxnSpLocks/>
          </p:cNvCxnSpPr>
          <p:nvPr/>
        </p:nvCxnSpPr>
        <p:spPr>
          <a:xfrm>
            <a:off x="4422867" y="1226564"/>
            <a:ext cx="0" cy="20282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C6272-06F1-4EEF-808B-E75E61FBAF42}"/>
              </a:ext>
            </a:extLst>
          </p:cNvPr>
          <p:cNvSpPr/>
          <p:nvPr/>
        </p:nvSpPr>
        <p:spPr>
          <a:xfrm>
            <a:off x="7928068" y="1197428"/>
            <a:ext cx="291558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Systems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Mainframes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OCR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Excel Automation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Email Automation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01ED861-2347-4460-B66C-6BBDC4249196}"/>
              </a:ext>
            </a:extLst>
          </p:cNvPr>
          <p:cNvCxnSpPr>
            <a:cxnSpLocks/>
          </p:cNvCxnSpPr>
          <p:nvPr/>
        </p:nvCxnSpPr>
        <p:spPr>
          <a:xfrm flipH="1">
            <a:off x="7631669" y="1226564"/>
            <a:ext cx="5048" cy="202826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562493C-DB63-0838-41DF-A30B903561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7136D3-FCFA-3340-409D-A2E30EE0BF3A}"/>
              </a:ext>
            </a:extLst>
          </p:cNvPr>
          <p:cNvSpPr txBox="1"/>
          <p:nvPr/>
        </p:nvSpPr>
        <p:spPr>
          <a:xfrm>
            <a:off x="4165600" y="3487284"/>
            <a:ext cx="4775200" cy="406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1400">
                <a:latin typeface="Arial"/>
                <a:cs typeface="Arial"/>
              </a:rPr>
              <a:t>Automation layer</a:t>
            </a:r>
          </a:p>
        </p:txBody>
      </p:sp>
      <p:pic>
        <p:nvPicPr>
          <p:cNvPr id="5" name="Picture 38" descr="Picture 38">
            <a:extLst>
              <a:ext uri="{FF2B5EF4-FFF2-40B4-BE49-F238E27FC236}">
                <a16:creationId xmlns:a16="http://schemas.microsoft.com/office/drawing/2014/main" id="{0A4F8634-B9B4-6EF0-DE4E-19152181A5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191" y="4182663"/>
            <a:ext cx="828492" cy="32144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76" descr="Picture 76">
            <a:extLst>
              <a:ext uri="{FF2B5EF4-FFF2-40B4-BE49-F238E27FC236}">
                <a16:creationId xmlns:a16="http://schemas.microsoft.com/office/drawing/2014/main" id="{5062B3CD-3572-8B25-E57F-9B51B49724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540" y="4178790"/>
            <a:ext cx="479453" cy="4707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D6446ABA-86BE-89C3-2EB8-8203E82DB8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552" y="4564299"/>
            <a:ext cx="933112" cy="2194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8" name="Picture 22" descr="Picture 22">
            <a:extLst>
              <a:ext uri="{FF2B5EF4-FFF2-40B4-BE49-F238E27FC236}">
                <a16:creationId xmlns:a16="http://schemas.microsoft.com/office/drawing/2014/main" id="{D2CE7BCE-65D9-DF17-C5D3-846C18E3AC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03" y="6264097"/>
            <a:ext cx="743283" cy="4181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9" name="Outlook color" descr="Picture 12">
            <a:extLst>
              <a:ext uri="{FF2B5EF4-FFF2-40B4-BE49-F238E27FC236}">
                <a16:creationId xmlns:a16="http://schemas.microsoft.com/office/drawing/2014/main" id="{2263EB0A-E1E3-1B9D-A8BB-2AEB106FF1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5585" y="4212003"/>
            <a:ext cx="524662" cy="5294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icture 24" descr="Picture 24">
            <a:extLst>
              <a:ext uri="{FF2B5EF4-FFF2-40B4-BE49-F238E27FC236}">
                <a16:creationId xmlns:a16="http://schemas.microsoft.com/office/drawing/2014/main" id="{C3B534A1-A8C4-4F61-AE21-67026B0A18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00" y="4804479"/>
            <a:ext cx="1281163" cy="10044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Outlook bw" descr="Picture 12">
            <a:extLst>
              <a:ext uri="{FF2B5EF4-FFF2-40B4-BE49-F238E27FC236}">
                <a16:creationId xmlns:a16="http://schemas.microsoft.com/office/drawing/2014/main" id="{9B0E63BB-AF27-DF6E-F086-D643CED8A6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634" y="4215967"/>
            <a:ext cx="520733" cy="5254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icture 20" descr="Picture 20">
            <a:extLst>
              <a:ext uri="{FF2B5EF4-FFF2-40B4-BE49-F238E27FC236}">
                <a16:creationId xmlns:a16="http://schemas.microsoft.com/office/drawing/2014/main" id="{01A8D445-4679-5C56-300F-312DF3A575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749" y="5128108"/>
            <a:ext cx="1361607" cy="3472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Salesforce color" descr="Picture 24">
            <a:extLst>
              <a:ext uri="{FF2B5EF4-FFF2-40B4-BE49-F238E27FC236}">
                <a16:creationId xmlns:a16="http://schemas.microsoft.com/office/drawing/2014/main" id="{735B41B6-84CE-D601-0C22-78D5FF3DEF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00" y="4804479"/>
            <a:ext cx="1281163" cy="10044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Slack color" descr="Picture 20">
            <a:extLst>
              <a:ext uri="{FF2B5EF4-FFF2-40B4-BE49-F238E27FC236}">
                <a16:creationId xmlns:a16="http://schemas.microsoft.com/office/drawing/2014/main" id="{53A57206-7A66-1D65-775C-935E0DD083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749" y="5128108"/>
            <a:ext cx="1361607" cy="3472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Picture 66" descr="Picture 66">
            <a:extLst>
              <a:ext uri="{FF2B5EF4-FFF2-40B4-BE49-F238E27FC236}">
                <a16:creationId xmlns:a16="http://schemas.microsoft.com/office/drawing/2014/main" id="{66538F27-1E33-5D0D-9901-DB32CAE519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644" y="4745358"/>
            <a:ext cx="1840228" cy="10346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Netsuite color" descr="Picture 66">
            <a:extLst>
              <a:ext uri="{FF2B5EF4-FFF2-40B4-BE49-F238E27FC236}">
                <a16:creationId xmlns:a16="http://schemas.microsoft.com/office/drawing/2014/main" id="{600A3846-B133-2684-4391-80C714D643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644" y="4745358"/>
            <a:ext cx="1840228" cy="10346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Picture 4" descr="Picture 4">
            <a:extLst>
              <a:ext uri="{FF2B5EF4-FFF2-40B4-BE49-F238E27FC236}">
                <a16:creationId xmlns:a16="http://schemas.microsoft.com/office/drawing/2014/main" id="{CBD4AD38-4A93-7297-266A-71FA1DD6A0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402" y="6281425"/>
            <a:ext cx="437499" cy="21669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16" descr="Picture 16">
            <a:extLst>
              <a:ext uri="{FF2B5EF4-FFF2-40B4-BE49-F238E27FC236}">
                <a16:creationId xmlns:a16="http://schemas.microsoft.com/office/drawing/2014/main" id="{5851903A-DF84-3B1C-887E-10D9FCBF3D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884" y="4480997"/>
            <a:ext cx="699226" cy="2636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Picture 18" descr="Picture 18">
            <a:extLst>
              <a:ext uri="{FF2B5EF4-FFF2-40B4-BE49-F238E27FC236}">
                <a16:creationId xmlns:a16="http://schemas.microsoft.com/office/drawing/2014/main" id="{C3D35007-C71D-5E62-4BF4-D403EBA9C2F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503" y="5065231"/>
            <a:ext cx="176054" cy="2435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2" name="Picture 26" descr="Picture 26">
            <a:extLst>
              <a:ext uri="{FF2B5EF4-FFF2-40B4-BE49-F238E27FC236}">
                <a16:creationId xmlns:a16="http://schemas.microsoft.com/office/drawing/2014/main" id="{B3739660-2135-480C-0B82-88B28EA1B1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465" y="5134911"/>
            <a:ext cx="945664" cy="2465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3" name="Picture 28" descr="Picture 28">
            <a:extLst>
              <a:ext uri="{FF2B5EF4-FFF2-40B4-BE49-F238E27FC236}">
                <a16:creationId xmlns:a16="http://schemas.microsoft.com/office/drawing/2014/main" id="{E161F0EA-4E06-B3EC-E2A9-EFB6967F6E1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5535" y="6083981"/>
            <a:ext cx="1011753" cy="6745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4" name="Picture 30" descr="Picture 30">
            <a:extLst>
              <a:ext uri="{FF2B5EF4-FFF2-40B4-BE49-F238E27FC236}">
                <a16:creationId xmlns:a16="http://schemas.microsoft.com/office/drawing/2014/main" id="{2E65D1CC-C1C2-D7EB-6DED-A00BB22CD8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405" y="6319357"/>
            <a:ext cx="668510" cy="1605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5" name="Picture 44" descr="Picture 32">
            <a:extLst>
              <a:ext uri="{FF2B5EF4-FFF2-40B4-BE49-F238E27FC236}">
                <a16:creationId xmlns:a16="http://schemas.microsoft.com/office/drawing/2014/main" id="{A0F1B867-2355-370B-9341-0682F9DD0D4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611" y="5747658"/>
            <a:ext cx="663510" cy="2129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6" name="Picture 34" descr="Picture 34">
            <a:extLst>
              <a:ext uri="{FF2B5EF4-FFF2-40B4-BE49-F238E27FC236}">
                <a16:creationId xmlns:a16="http://schemas.microsoft.com/office/drawing/2014/main" id="{D39854AA-90FE-7F95-7B10-34552C5D71A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941" y="5037409"/>
            <a:ext cx="730032" cy="4102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36" descr="Picture 36">
            <a:extLst>
              <a:ext uri="{FF2B5EF4-FFF2-40B4-BE49-F238E27FC236}">
                <a16:creationId xmlns:a16="http://schemas.microsoft.com/office/drawing/2014/main" id="{9837DCCC-B994-0B11-E75D-F94FE4B5FD8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974" y="5153547"/>
            <a:ext cx="935225" cy="33033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8" name="Picture 42" descr="Picture 42">
            <a:extLst>
              <a:ext uri="{FF2B5EF4-FFF2-40B4-BE49-F238E27FC236}">
                <a16:creationId xmlns:a16="http://schemas.microsoft.com/office/drawing/2014/main" id="{21E3285E-CCA8-2E27-FFD4-CC1D4FBC2F1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4430" y="5861149"/>
            <a:ext cx="712383" cy="1923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Picture 44" descr="Picture 44">
            <a:extLst>
              <a:ext uri="{FF2B5EF4-FFF2-40B4-BE49-F238E27FC236}">
                <a16:creationId xmlns:a16="http://schemas.microsoft.com/office/drawing/2014/main" id="{0F458719-C717-900E-47D9-DC9DC349C93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733" y="4362123"/>
            <a:ext cx="583085" cy="3908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Picture 46" descr="Picture 46">
            <a:extLst>
              <a:ext uri="{FF2B5EF4-FFF2-40B4-BE49-F238E27FC236}">
                <a16:creationId xmlns:a16="http://schemas.microsoft.com/office/drawing/2014/main" id="{A7120E65-3B22-673A-073D-B962842584C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438" y="5956974"/>
            <a:ext cx="739104" cy="1386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1" name="Picture 48" descr="Picture 48">
            <a:extLst>
              <a:ext uri="{FF2B5EF4-FFF2-40B4-BE49-F238E27FC236}">
                <a16:creationId xmlns:a16="http://schemas.microsoft.com/office/drawing/2014/main" id="{E622AAAB-6E9D-06D3-ED07-BA99271200E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0814" y="5536394"/>
            <a:ext cx="819302" cy="2541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2" name="Picture 50" descr="Picture 50">
            <a:extLst>
              <a:ext uri="{FF2B5EF4-FFF2-40B4-BE49-F238E27FC236}">
                <a16:creationId xmlns:a16="http://schemas.microsoft.com/office/drawing/2014/main" id="{D676967A-820D-B08E-202C-C4C37F98E642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056" y="5680121"/>
            <a:ext cx="437499" cy="4374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3" name="Picture 54" descr="Picture 54">
            <a:extLst>
              <a:ext uri="{FF2B5EF4-FFF2-40B4-BE49-F238E27FC236}">
                <a16:creationId xmlns:a16="http://schemas.microsoft.com/office/drawing/2014/main" id="{3D22E047-579E-5BDF-BBF1-7655E978E47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898133" y="5120492"/>
            <a:ext cx="589362" cy="3274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4" name="Picture 56" descr="Picture 56">
            <a:extLst>
              <a:ext uri="{FF2B5EF4-FFF2-40B4-BE49-F238E27FC236}">
                <a16:creationId xmlns:a16="http://schemas.microsoft.com/office/drawing/2014/main" id="{13768F60-0C10-5DE4-92FA-BFB3E6E0BE2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097" y="6077215"/>
            <a:ext cx="1138819" cy="5978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5" name="Picture 58" descr="Picture 58">
            <a:extLst>
              <a:ext uri="{FF2B5EF4-FFF2-40B4-BE49-F238E27FC236}">
                <a16:creationId xmlns:a16="http://schemas.microsoft.com/office/drawing/2014/main" id="{F98EDDD6-7201-7361-AA2C-DC9741E623B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105" y="5670731"/>
            <a:ext cx="374605" cy="3957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6" name="Picture 60" descr="Picture 60">
            <a:extLst>
              <a:ext uri="{FF2B5EF4-FFF2-40B4-BE49-F238E27FC236}">
                <a16:creationId xmlns:a16="http://schemas.microsoft.com/office/drawing/2014/main" id="{075DA39C-B9A2-0D53-4878-F4AEB4839871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3449" y="5923584"/>
            <a:ext cx="403191" cy="3957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Picture 68" descr="Picture 68">
            <a:extLst>
              <a:ext uri="{FF2B5EF4-FFF2-40B4-BE49-F238E27FC236}">
                <a16:creationId xmlns:a16="http://schemas.microsoft.com/office/drawing/2014/main" id="{FC0DD156-BD46-3133-7987-C7091495EFB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173" y="5967086"/>
            <a:ext cx="456410" cy="1782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8" name="Picture 70" descr="Picture 70">
            <a:extLst>
              <a:ext uri="{FF2B5EF4-FFF2-40B4-BE49-F238E27FC236}">
                <a16:creationId xmlns:a16="http://schemas.microsoft.com/office/drawing/2014/main" id="{7E39EAF9-C320-D6D2-83C7-123C1FFF7959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384" y="5414591"/>
            <a:ext cx="935374" cy="4892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9" name="Picture 72" descr="Picture 72">
            <a:extLst>
              <a:ext uri="{FF2B5EF4-FFF2-40B4-BE49-F238E27FC236}">
                <a16:creationId xmlns:a16="http://schemas.microsoft.com/office/drawing/2014/main" id="{DFB6A0DF-3C15-6DE8-6757-2E55737B815C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86" b="-12286"/>
          <a:stretch/>
        </p:blipFill>
        <p:spPr>
          <a:xfrm>
            <a:off x="2601331" y="5769560"/>
            <a:ext cx="794408" cy="29688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0" name="Picture 74" descr="Picture 74">
            <a:extLst>
              <a:ext uri="{FF2B5EF4-FFF2-40B4-BE49-F238E27FC236}">
                <a16:creationId xmlns:a16="http://schemas.microsoft.com/office/drawing/2014/main" id="{39E27814-918B-3AB8-0479-E9280A006263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4299" y="5735353"/>
            <a:ext cx="442595" cy="2375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1" name="Picture 80" descr="Picture 80">
            <a:extLst>
              <a:ext uri="{FF2B5EF4-FFF2-40B4-BE49-F238E27FC236}">
                <a16:creationId xmlns:a16="http://schemas.microsoft.com/office/drawing/2014/main" id="{136CAE33-C607-46D9-673C-2BB59907E588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8398" y="6169764"/>
            <a:ext cx="668514" cy="1442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2" name="Picture 84" descr="Picture 84">
            <a:extLst>
              <a:ext uri="{FF2B5EF4-FFF2-40B4-BE49-F238E27FC236}">
                <a16:creationId xmlns:a16="http://schemas.microsoft.com/office/drawing/2014/main" id="{EDBFED05-3AD1-9A2B-16D5-14B442A9F1E7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992" y="5203781"/>
            <a:ext cx="947212" cy="2740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3" name="Picture 90" descr="Picture 90">
            <a:extLst>
              <a:ext uri="{FF2B5EF4-FFF2-40B4-BE49-F238E27FC236}">
                <a16:creationId xmlns:a16="http://schemas.microsoft.com/office/drawing/2014/main" id="{27D98249-A5DD-EFCE-2557-9A990811F36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031" y="6101906"/>
            <a:ext cx="291480" cy="3986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4" name="Picture 92" descr="Picture 92">
            <a:extLst>
              <a:ext uri="{FF2B5EF4-FFF2-40B4-BE49-F238E27FC236}">
                <a16:creationId xmlns:a16="http://schemas.microsoft.com/office/drawing/2014/main" id="{E68FB2FD-02F9-D5DB-C5D8-B89C8089BB26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007" y="5574890"/>
            <a:ext cx="576011" cy="320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5" name="Picture 94" descr="Picture 94">
            <a:extLst>
              <a:ext uri="{FF2B5EF4-FFF2-40B4-BE49-F238E27FC236}">
                <a16:creationId xmlns:a16="http://schemas.microsoft.com/office/drawing/2014/main" id="{7923F8F4-5997-27F4-1090-0F94E7A7069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741" y="4473909"/>
            <a:ext cx="541542" cy="3240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6" name="Picture 96" descr="Picture 96">
            <a:extLst>
              <a:ext uri="{FF2B5EF4-FFF2-40B4-BE49-F238E27FC236}">
                <a16:creationId xmlns:a16="http://schemas.microsoft.com/office/drawing/2014/main" id="{9C348E62-551D-4C28-D45E-6AAE639111B2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457" y="4302879"/>
            <a:ext cx="553361" cy="2213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7" name="Picture 98" descr="Picture 98">
            <a:extLst>
              <a:ext uri="{FF2B5EF4-FFF2-40B4-BE49-F238E27FC236}">
                <a16:creationId xmlns:a16="http://schemas.microsoft.com/office/drawing/2014/main" id="{E2611890-2EA5-4168-FDA6-6497FD1EF19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992" y="5666876"/>
            <a:ext cx="811333" cy="450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8" name="Picture 104" descr="Picture 104">
            <a:extLst>
              <a:ext uri="{FF2B5EF4-FFF2-40B4-BE49-F238E27FC236}">
                <a16:creationId xmlns:a16="http://schemas.microsoft.com/office/drawing/2014/main" id="{F60E81FD-33AF-2CA7-FE5B-8AB1280B6A91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826" y="4319086"/>
            <a:ext cx="637401" cy="1849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6610ABDB-B1D6-D0C6-78A9-69EA38D0F47D}"/>
              </a:ext>
            </a:extLst>
          </p:cNvPr>
          <p:cNvSpPr/>
          <p:nvPr/>
        </p:nvSpPr>
        <p:spPr>
          <a:xfrm>
            <a:off x="6765129" y="4695778"/>
            <a:ext cx="54394" cy="5439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0A727F7-CBA6-8503-2B66-F2453A15B502}"/>
              </a:ext>
            </a:extLst>
          </p:cNvPr>
          <p:cNvCxnSpPr>
            <a:cxnSpLocks/>
          </p:cNvCxnSpPr>
          <p:nvPr/>
        </p:nvCxnSpPr>
        <p:spPr>
          <a:xfrm flipV="1">
            <a:off x="5370858" y="4730900"/>
            <a:ext cx="1401642" cy="515334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9F9A907-487E-A538-53CE-FCAE331B7CAA}"/>
              </a:ext>
            </a:extLst>
          </p:cNvPr>
          <p:cNvSpPr/>
          <p:nvPr/>
        </p:nvSpPr>
        <p:spPr>
          <a:xfrm>
            <a:off x="7339094" y="4695778"/>
            <a:ext cx="54394" cy="5439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5E05FFE-636F-82FB-6FAA-C6F1F9DD8C45}"/>
              </a:ext>
            </a:extLst>
          </p:cNvPr>
          <p:cNvCxnSpPr>
            <a:cxnSpLocks/>
          </p:cNvCxnSpPr>
          <p:nvPr/>
        </p:nvCxnSpPr>
        <p:spPr>
          <a:xfrm>
            <a:off x="7381208" y="4733332"/>
            <a:ext cx="873463" cy="504563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106" descr="Picture 106">
            <a:extLst>
              <a:ext uri="{FF2B5EF4-FFF2-40B4-BE49-F238E27FC236}">
                <a16:creationId xmlns:a16="http://schemas.microsoft.com/office/drawing/2014/main" id="{B3A0D3A4-C834-313D-2DCA-87F0EE6EEAB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056" y="5804719"/>
            <a:ext cx="712381" cy="1336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4" name="Picture 110" descr="Picture 110">
            <a:extLst>
              <a:ext uri="{FF2B5EF4-FFF2-40B4-BE49-F238E27FC236}">
                <a16:creationId xmlns:a16="http://schemas.microsoft.com/office/drawing/2014/main" id="{922A9AD9-0A57-9856-BC64-72866F94720D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8244" y="5355472"/>
            <a:ext cx="724652" cy="5797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7283C66-5A41-4E87-8163-75DC1AC040BF}"/>
              </a:ext>
            </a:extLst>
          </p:cNvPr>
          <p:cNvSpPr/>
          <p:nvPr/>
        </p:nvSpPr>
        <p:spPr>
          <a:xfrm>
            <a:off x="3868496" y="5212282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D31E099-FCE4-2677-3B05-975E43E224A5}"/>
              </a:ext>
            </a:extLst>
          </p:cNvPr>
          <p:cNvSpPr/>
          <p:nvPr/>
        </p:nvSpPr>
        <p:spPr>
          <a:xfrm>
            <a:off x="3568878" y="5212282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7" name="Picture 78" descr="Picture 78">
            <a:extLst>
              <a:ext uri="{FF2B5EF4-FFF2-40B4-BE49-F238E27FC236}">
                <a16:creationId xmlns:a16="http://schemas.microsoft.com/office/drawing/2014/main" id="{C1A5FC39-3410-B353-C8AB-2858D10A1043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813" y="5357672"/>
            <a:ext cx="847642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8" name="Picture 40" descr="Picture 40">
            <a:extLst>
              <a:ext uri="{FF2B5EF4-FFF2-40B4-BE49-F238E27FC236}">
                <a16:creationId xmlns:a16="http://schemas.microsoft.com/office/drawing/2014/main" id="{9A3FDAFA-F1AB-B07A-504B-EF945CC2EFDF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83" y="6099793"/>
            <a:ext cx="832459" cy="4624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0B95B60-9FB8-6DBD-EA60-BD4F14C630EB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3668643" y="5260516"/>
            <a:ext cx="199855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411E275F-D878-AAC9-93BB-5FB6CBC11E56}"/>
              </a:ext>
            </a:extLst>
          </p:cNvPr>
          <p:cNvSpPr/>
          <p:nvPr/>
        </p:nvSpPr>
        <p:spPr>
          <a:xfrm>
            <a:off x="5274389" y="5212282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1C18F17-AF95-1913-90F1-9640D261E9BF}"/>
              </a:ext>
            </a:extLst>
          </p:cNvPr>
          <p:cNvSpPr/>
          <p:nvPr/>
        </p:nvSpPr>
        <p:spPr>
          <a:xfrm>
            <a:off x="8248092" y="5212282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AD8DBB6-084F-282E-34DC-97E5F290199E}"/>
              </a:ext>
            </a:extLst>
          </p:cNvPr>
          <p:cNvSpPr/>
          <p:nvPr/>
        </p:nvSpPr>
        <p:spPr>
          <a:xfrm>
            <a:off x="3173" y="7626951"/>
            <a:ext cx="12182479" cy="45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26">
              <a:defRPr/>
            </a:pPr>
            <a:endParaRPr lang="en-US" sz="1798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A6E11C5-CE78-B59C-4C0B-4D04994FBB21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50912"/>
          <a:stretch/>
        </p:blipFill>
        <p:spPr>
          <a:xfrm>
            <a:off x="2409287" y="4740116"/>
            <a:ext cx="670268" cy="221341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EF07656-BE25-0F4A-4BC0-D4670BCABFD3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50912"/>
          <a:stretch/>
        </p:blipFill>
        <p:spPr>
          <a:xfrm>
            <a:off x="4164236" y="4782751"/>
            <a:ext cx="750487" cy="24783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CECD975-657A-BD34-DC0D-08296F6684D2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50912"/>
          <a:stretch/>
        </p:blipFill>
        <p:spPr>
          <a:xfrm>
            <a:off x="6752698" y="4054949"/>
            <a:ext cx="519556" cy="17157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F0F42A8-8D2E-FC10-2E3E-ED40B94EA11E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t="50912"/>
          <a:stretch/>
        </p:blipFill>
        <p:spPr>
          <a:xfrm>
            <a:off x="8885015" y="4773545"/>
            <a:ext cx="706413" cy="233277"/>
          </a:xfrm>
          <a:prstGeom prst="rect">
            <a:avLst/>
          </a:prstGeom>
        </p:spPr>
      </p:pic>
      <p:grpSp>
        <p:nvGrpSpPr>
          <p:cNvPr id="87" name="Group">
            <a:extLst>
              <a:ext uri="{FF2B5EF4-FFF2-40B4-BE49-F238E27FC236}">
                <a16:creationId xmlns:a16="http://schemas.microsoft.com/office/drawing/2014/main" id="{A29B7330-2509-35C2-9D18-809ADAB615D7}"/>
              </a:ext>
            </a:extLst>
          </p:cNvPr>
          <p:cNvGrpSpPr/>
          <p:nvPr/>
        </p:nvGrpSpPr>
        <p:grpSpPr>
          <a:xfrm>
            <a:off x="382390" y="3890356"/>
            <a:ext cx="11424047" cy="1358373"/>
            <a:chOff x="0" y="0"/>
            <a:chExt cx="14755742" cy="1275167"/>
          </a:xfrm>
        </p:grpSpPr>
        <p:grpSp>
          <p:nvGrpSpPr>
            <p:cNvPr id="88" name="Group">
              <a:extLst>
                <a:ext uri="{FF2B5EF4-FFF2-40B4-BE49-F238E27FC236}">
                  <a16:creationId xmlns:a16="http://schemas.microsoft.com/office/drawing/2014/main" id="{6EB20C95-82EB-0387-34E5-8FC7E94317A0}"/>
                </a:ext>
              </a:extLst>
            </p:cNvPr>
            <p:cNvGrpSpPr/>
            <p:nvPr/>
          </p:nvGrpSpPr>
          <p:grpSpPr>
            <a:xfrm>
              <a:off x="-1" y="0"/>
              <a:ext cx="14755744" cy="1273005"/>
              <a:chOff x="0" y="0"/>
              <a:chExt cx="14755742" cy="1273004"/>
            </a:xfrm>
          </p:grpSpPr>
          <p:sp>
            <p:nvSpPr>
              <p:cNvPr id="91" name="Shape">
                <a:extLst>
                  <a:ext uri="{FF2B5EF4-FFF2-40B4-BE49-F238E27FC236}">
                    <a16:creationId xmlns:a16="http://schemas.microsoft.com/office/drawing/2014/main" id="{B990923F-9023-CF01-D947-B088A81170DA}"/>
                  </a:ext>
                </a:extLst>
              </p:cNvPr>
              <p:cNvSpPr/>
              <p:nvPr/>
            </p:nvSpPr>
            <p:spPr>
              <a:xfrm>
                <a:off x="3899" y="0"/>
                <a:ext cx="14751844" cy="1100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585"/>
                    </a:moveTo>
                    <a:lnTo>
                      <a:pt x="7093" y="0"/>
                    </a:lnTo>
                    <a:lnTo>
                      <a:pt x="16154" y="225"/>
                    </a:lnTo>
                    <a:lnTo>
                      <a:pt x="21600" y="21600"/>
                    </a:lnTo>
                    <a:lnTo>
                      <a:pt x="0" y="21585"/>
                    </a:lnTo>
                    <a:close/>
                  </a:path>
                </a:pathLst>
              </a:custGeom>
              <a:gradFill flip="none" rotWithShape="1">
                <a:gsLst>
                  <a:gs pos="8581">
                    <a:srgbClr val="66C3EF">
                      <a:alpha val="70253"/>
                    </a:srgbClr>
                  </a:gs>
                  <a:gs pos="63836">
                    <a:srgbClr val="FFFFFF">
                      <a:alpha val="70253"/>
                    </a:srgbClr>
                  </a:gs>
                  <a:gs pos="100000">
                    <a:srgbClr val="66C3EF">
                      <a:alpha val="70253"/>
                    </a:srgbClr>
                  </a:gs>
                </a:gsLst>
                <a:lin ang="4701361" scaled="0"/>
              </a:gradFill>
              <a:ln w="12700" cap="flat">
                <a:solidFill>
                  <a:srgbClr val="E7F4FB">
                    <a:alpha val="7025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774" tIns="50774" rIns="50774" bIns="50774" numCol="1" anchor="ctr">
                <a:noAutofit/>
              </a:bodyPr>
              <a:lstStyle/>
              <a:p>
                <a:pPr defTabSz="456926">
                  <a:defRPr/>
                </a:pPr>
                <a:endParaRPr sz="1998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2" name="Rectangle">
                <a:extLst>
                  <a:ext uri="{FF2B5EF4-FFF2-40B4-BE49-F238E27FC236}">
                    <a16:creationId xmlns:a16="http://schemas.microsoft.com/office/drawing/2014/main" id="{04C9B227-9222-149A-CDDE-AE018E4E9F3F}"/>
                  </a:ext>
                </a:extLst>
              </p:cNvPr>
              <p:cNvSpPr/>
              <p:nvPr/>
            </p:nvSpPr>
            <p:spPr>
              <a:xfrm>
                <a:off x="0" y="1104649"/>
                <a:ext cx="14750007" cy="168356"/>
              </a:xfrm>
              <a:prstGeom prst="rect">
                <a:avLst/>
              </a:prstGeom>
              <a:gradFill flip="none" rotWithShape="1">
                <a:gsLst>
                  <a:gs pos="7902">
                    <a:srgbClr val="66C3EF">
                      <a:alpha val="69932"/>
                    </a:srgbClr>
                  </a:gs>
                  <a:gs pos="63836">
                    <a:srgbClr val="FFFFFF">
                      <a:alpha val="69932"/>
                    </a:srgbClr>
                  </a:gs>
                  <a:gs pos="100000">
                    <a:srgbClr val="66C3EF">
                      <a:alpha val="69932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774" tIns="50774" rIns="50774" bIns="50774" numCol="1" anchor="ctr">
                <a:noAutofit/>
              </a:bodyPr>
              <a:lstStyle/>
              <a:p>
                <a:pPr defTabSz="825004">
                  <a:defRPr sz="3200">
                    <a:solidFill>
                      <a:srgbClr val="FF5D34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3598">
                  <a:solidFill>
                    <a:srgbClr val="FF5D34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89" name="Line">
              <a:extLst>
                <a:ext uri="{FF2B5EF4-FFF2-40B4-BE49-F238E27FC236}">
                  <a16:creationId xmlns:a16="http://schemas.microsoft.com/office/drawing/2014/main" id="{95B8BAEA-8408-7628-CE91-653EA8FFC298}"/>
                </a:ext>
              </a:extLst>
            </p:cNvPr>
            <p:cNvSpPr/>
            <p:nvPr/>
          </p:nvSpPr>
          <p:spPr>
            <a:xfrm>
              <a:off x="7084" y="1275167"/>
              <a:ext cx="14725212" cy="1"/>
            </a:xfrm>
            <a:prstGeom prst="line">
              <a:avLst/>
            </a:prstGeom>
            <a:noFill/>
            <a:ln w="25400" cap="flat">
              <a:solidFill>
                <a:srgbClr val="54A1C7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774" tIns="50774" rIns="50774" bIns="50774" numCol="1" anchor="ctr">
              <a:noAutofit/>
            </a:bodyPr>
            <a:lstStyle/>
            <a:p>
              <a:pPr defTabSz="456926">
                <a:defRPr/>
              </a:pPr>
              <a:endParaRPr sz="1998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Line">
              <a:extLst>
                <a:ext uri="{FF2B5EF4-FFF2-40B4-BE49-F238E27FC236}">
                  <a16:creationId xmlns:a16="http://schemas.microsoft.com/office/drawing/2014/main" id="{67C55AC6-4437-4145-14A4-90CB1B2F8F03}"/>
                </a:ext>
              </a:extLst>
            </p:cNvPr>
            <p:cNvSpPr/>
            <p:nvPr/>
          </p:nvSpPr>
          <p:spPr>
            <a:xfrm>
              <a:off x="7084" y="1105536"/>
              <a:ext cx="14725212" cy="1"/>
            </a:xfrm>
            <a:prstGeom prst="line">
              <a:avLst/>
            </a:prstGeom>
            <a:noFill/>
            <a:ln w="25400" cap="flat">
              <a:solidFill>
                <a:srgbClr val="ECECFF">
                  <a:alpha val="72854"/>
                </a:srgbClr>
              </a:solidFill>
              <a:prstDash val="solid"/>
              <a:miter lim="400000"/>
            </a:ln>
            <a:effectLst/>
          </p:spPr>
          <p:txBody>
            <a:bodyPr wrap="square" lIns="50774" tIns="50774" rIns="50774" bIns="50774" numCol="1" anchor="ctr">
              <a:noAutofit/>
            </a:bodyPr>
            <a:lstStyle/>
            <a:p>
              <a:pPr defTabSz="456926">
                <a:defRPr/>
              </a:pPr>
              <a:endParaRPr sz="1998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2727130D-70FA-6A15-7EFE-F9D75100BAD5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 p14:presetBounceEnd="24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24000">
                                          <p:cBhvr>
                                            <p:cTn id="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 p14:presetBounceEnd="24000">
                                      <p:stCondLst>
                                        <p:cond delay="1750"/>
                                      </p:stCondLst>
                                      <p:childTnLst>
                                        <p:animScale p14:bounceEnd="24000">
                                          <p:cBhvr>
                                            <p:cTn id="3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nodeType="withEffect" p14:presetBounceEnd="24000">
                                      <p:stCondLst>
                                        <p:cond delay="750"/>
                                      </p:stCondLst>
                                      <p:childTnLst>
                                        <p:animScale p14:bounceEnd="24000"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nodeType="withEffect" p14:presetBounceEnd="24000">
                                      <p:stCondLst>
                                        <p:cond delay="1000"/>
                                      </p:stCondLst>
                                      <p:childTnLst>
                                        <p:animScale p14:bounceEnd="24000">
                                          <p:cBhvr>
                                            <p:cTn id="7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2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1" grpId="0" animBg="1"/>
          <p:bldP spid="75" grpId="0" animBg="1"/>
          <p:bldP spid="76" grpId="0" animBg="1"/>
          <p:bldP spid="80" grpId="0" animBg="1"/>
          <p:bldP spid="8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72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0" presetClass="exit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" dur="2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2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2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2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7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0" presetClass="exit" presetSubtype="0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2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9" grpId="0" animBg="1"/>
          <p:bldP spid="71" grpId="0" animBg="1"/>
          <p:bldP spid="75" grpId="0" animBg="1"/>
          <p:bldP spid="76" grpId="0" animBg="1"/>
          <p:bldP spid="80" grpId="0" animBg="1"/>
          <p:bldP spid="81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12A188E8-8129-4039-B8E8-DF161CABEEEA}"/>
              </a:ext>
            </a:extLst>
          </p:cNvPr>
          <p:cNvSpPr/>
          <p:nvPr/>
        </p:nvSpPr>
        <p:spPr>
          <a:xfrm>
            <a:off x="3777117" y="1491406"/>
            <a:ext cx="3875189" cy="387518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PH" sz="1400" err="1">
              <a:latin typeface="Arial"/>
              <a:cs typeface="Arial"/>
            </a:endParaRPr>
          </a:p>
        </p:txBody>
      </p:sp>
      <p:grpSp>
        <p:nvGrpSpPr>
          <p:cNvPr id="11" name="Group">
            <a:extLst>
              <a:ext uri="{FF2B5EF4-FFF2-40B4-BE49-F238E27FC236}">
                <a16:creationId xmlns:a16="http://schemas.microsoft.com/office/drawing/2014/main" id="{68CBD959-46E7-40D6-B10D-B499F5134F96}"/>
              </a:ext>
            </a:extLst>
          </p:cNvPr>
          <p:cNvGrpSpPr/>
          <p:nvPr/>
        </p:nvGrpSpPr>
        <p:grpSpPr>
          <a:xfrm>
            <a:off x="763589" y="5208602"/>
            <a:ext cx="10664822" cy="578634"/>
            <a:chOff x="-1" y="-2"/>
            <a:chExt cx="22905009" cy="1979417"/>
          </a:xfrm>
        </p:grpSpPr>
        <p:grpSp>
          <p:nvGrpSpPr>
            <p:cNvPr id="12" name="Group">
              <a:extLst>
                <a:ext uri="{FF2B5EF4-FFF2-40B4-BE49-F238E27FC236}">
                  <a16:creationId xmlns:a16="http://schemas.microsoft.com/office/drawing/2014/main" id="{188E41ED-C19A-4161-8E44-614BF7321B2F}"/>
                </a:ext>
              </a:extLst>
            </p:cNvPr>
            <p:cNvGrpSpPr/>
            <p:nvPr/>
          </p:nvGrpSpPr>
          <p:grpSpPr>
            <a:xfrm>
              <a:off x="-1" y="-2"/>
              <a:ext cx="22905009" cy="1976060"/>
              <a:chOff x="0" y="-1"/>
              <a:chExt cx="22905007" cy="1976058"/>
            </a:xfrm>
          </p:grpSpPr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E925539F-1A9E-4E38-B6C9-A4C67B1759BA}"/>
                  </a:ext>
                </a:extLst>
              </p:cNvPr>
              <p:cNvSpPr/>
              <p:nvPr/>
            </p:nvSpPr>
            <p:spPr>
              <a:xfrm>
                <a:off x="6053" y="-1"/>
                <a:ext cx="22898954" cy="1707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585"/>
                    </a:moveTo>
                    <a:lnTo>
                      <a:pt x="7093" y="0"/>
                    </a:lnTo>
                    <a:lnTo>
                      <a:pt x="16154" y="225"/>
                    </a:lnTo>
                    <a:lnTo>
                      <a:pt x="21600" y="21600"/>
                    </a:lnTo>
                    <a:lnTo>
                      <a:pt x="0" y="21585"/>
                    </a:lnTo>
                    <a:close/>
                  </a:path>
                </a:pathLst>
              </a:custGeom>
              <a:gradFill flip="none" rotWithShape="1">
                <a:gsLst>
                  <a:gs pos="8581">
                    <a:srgbClr val="66C3EF">
                      <a:alpha val="70253"/>
                    </a:srgbClr>
                  </a:gs>
                  <a:gs pos="63836">
                    <a:srgbClr val="FFFFFF">
                      <a:alpha val="70253"/>
                    </a:srgbClr>
                  </a:gs>
                  <a:gs pos="100000">
                    <a:srgbClr val="66C3EF">
                      <a:alpha val="70253"/>
                    </a:srgbClr>
                  </a:gs>
                </a:gsLst>
                <a:lin ang="4701361" scaled="0"/>
              </a:gradFill>
              <a:ln w="12700" cap="flat">
                <a:solidFill>
                  <a:srgbClr val="E7F4FB">
                    <a:alpha val="7025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761" tIns="50761" rIns="50761" bIns="50761" numCol="1" anchor="ctr">
                <a:noAutofit/>
              </a:bodyPr>
              <a:lstStyle/>
              <a:p>
                <a:pPr defTabSz="456926">
                  <a:defRPr/>
                </a:pPr>
                <a:endParaRPr sz="1797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94182031-FC02-416E-8DED-16195283E80E}"/>
                  </a:ext>
                </a:extLst>
              </p:cNvPr>
              <p:cNvSpPr/>
              <p:nvPr/>
            </p:nvSpPr>
            <p:spPr>
              <a:xfrm>
                <a:off x="0" y="1714723"/>
                <a:ext cx="22896104" cy="261334"/>
              </a:xfrm>
              <a:prstGeom prst="rect">
                <a:avLst/>
              </a:prstGeom>
              <a:gradFill flip="none" rotWithShape="1">
                <a:gsLst>
                  <a:gs pos="7902">
                    <a:srgbClr val="66C3EF">
                      <a:alpha val="69932"/>
                    </a:srgbClr>
                  </a:gs>
                  <a:gs pos="63836">
                    <a:srgbClr val="FFFFFF">
                      <a:alpha val="69932"/>
                    </a:srgbClr>
                  </a:gs>
                  <a:gs pos="100000">
                    <a:srgbClr val="66C3EF">
                      <a:alpha val="69932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761" tIns="50761" rIns="50761" bIns="50761" numCol="1" anchor="ctr">
                <a:noAutofit/>
              </a:bodyPr>
              <a:lstStyle/>
              <a:p>
                <a:pPr defTabSz="824756">
                  <a:defRPr sz="3200">
                    <a:solidFill>
                      <a:srgbClr val="FF5D34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3197">
                  <a:solidFill>
                    <a:srgbClr val="FF5D34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B086E571-1DAF-4300-8DA3-4021F82FC8D5}"/>
                </a:ext>
              </a:extLst>
            </p:cNvPr>
            <p:cNvSpPr/>
            <p:nvPr/>
          </p:nvSpPr>
          <p:spPr>
            <a:xfrm>
              <a:off x="10996" y="1979414"/>
              <a:ext cx="22857616" cy="1"/>
            </a:xfrm>
            <a:prstGeom prst="line">
              <a:avLst/>
            </a:prstGeom>
            <a:noFill/>
            <a:ln w="25400" cap="flat">
              <a:solidFill>
                <a:srgbClr val="54A1C7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761" tIns="50761" rIns="50761" bIns="50761" numCol="1" anchor="ctr">
              <a:noAutofit/>
            </a:bodyPr>
            <a:lstStyle/>
            <a:p>
              <a:pPr defTabSz="456926">
                <a:defRPr/>
              </a:pPr>
              <a:endParaRPr sz="1797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0EEBE235-BDC8-4E17-A1AF-F8D8B48EE1B5}"/>
                </a:ext>
              </a:extLst>
            </p:cNvPr>
            <p:cNvSpPr/>
            <p:nvPr/>
          </p:nvSpPr>
          <p:spPr>
            <a:xfrm>
              <a:off x="10996" y="1716099"/>
              <a:ext cx="22857616" cy="1"/>
            </a:xfrm>
            <a:prstGeom prst="line">
              <a:avLst/>
            </a:prstGeom>
            <a:noFill/>
            <a:ln w="25400" cap="flat">
              <a:solidFill>
                <a:srgbClr val="ECECFF">
                  <a:alpha val="72854"/>
                </a:srgbClr>
              </a:solidFill>
              <a:prstDash val="solid"/>
              <a:miter lim="400000"/>
            </a:ln>
            <a:effectLst/>
          </p:spPr>
          <p:txBody>
            <a:bodyPr wrap="square" lIns="50761" tIns="50761" rIns="50761" bIns="50761" numCol="1" anchor="ctr">
              <a:noAutofit/>
            </a:bodyPr>
            <a:lstStyle/>
            <a:p>
              <a:pPr defTabSz="456926">
                <a:defRPr/>
              </a:pPr>
              <a:endParaRPr sz="1797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1391761-30AB-4417-932B-18792A67F18F}"/>
              </a:ext>
            </a:extLst>
          </p:cNvPr>
          <p:cNvSpPr txBox="1"/>
          <p:nvPr/>
        </p:nvSpPr>
        <p:spPr>
          <a:xfrm>
            <a:off x="764839" y="1435766"/>
            <a:ext cx="251697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456926">
              <a:defRPr/>
            </a:pPr>
            <a:r>
              <a:rPr lang="en-US" sz="3600" b="1" dirty="0">
                <a:solidFill>
                  <a:schemeClr val="accent1"/>
                </a:solidFill>
                <a:latin typeface="Arial"/>
                <a:cs typeface="Arial"/>
              </a:rPr>
              <a:t>See</a:t>
            </a:r>
            <a:b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Read 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the screen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53922-D0A9-4584-AFCE-6729F50926BD}"/>
              </a:ext>
            </a:extLst>
          </p:cNvPr>
          <p:cNvSpPr txBox="1"/>
          <p:nvPr/>
        </p:nvSpPr>
        <p:spPr>
          <a:xfrm>
            <a:off x="551318" y="2489777"/>
            <a:ext cx="2214875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456926">
              <a:defRPr/>
            </a:pPr>
            <a:r>
              <a:rPr lang="en-US" sz="3600" b="1" dirty="0">
                <a:solidFill>
                  <a:schemeClr val="accent1"/>
                </a:solidFill>
                <a:latin typeface="Arial"/>
                <a:cs typeface="Arial"/>
              </a:rPr>
              <a:t>Think</a:t>
            </a:r>
            <a:br>
              <a:rPr lang="en-US" sz="3600" b="1" dirty="0">
                <a:solidFill>
                  <a:schemeClr val="accent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Understand 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and decide what to do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9E8266-F8ED-4B92-AFCA-8281C7104D78}"/>
              </a:ext>
            </a:extLst>
          </p:cNvPr>
          <p:cNvSpPr txBox="1"/>
          <p:nvPr/>
        </p:nvSpPr>
        <p:spPr>
          <a:xfrm>
            <a:off x="764839" y="3798487"/>
            <a:ext cx="2516979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 defTabSz="456926">
              <a:defRPr/>
            </a:pPr>
            <a:r>
              <a:rPr lang="en-US" sz="3600" b="1">
                <a:solidFill>
                  <a:schemeClr val="accent1"/>
                </a:solidFill>
                <a:latin typeface="Arial"/>
                <a:cs typeface="Arial"/>
              </a:rPr>
              <a:t>Do</a:t>
            </a:r>
          </a:p>
          <a:p>
            <a:pPr algn="r" defTabSz="456926">
              <a:defRPr/>
            </a:pPr>
            <a:r>
              <a:rPr lang="en-US" b="1">
                <a:solidFill>
                  <a:srgbClr val="000000"/>
                </a:solidFill>
                <a:latin typeface="Arial"/>
              </a:rPr>
              <a:t>Interact with </a:t>
            </a:r>
            <a:br>
              <a:rPr lang="en-US" b="1">
                <a:solidFill>
                  <a:srgbClr val="000000"/>
                </a:solidFill>
                <a:latin typeface="Arial"/>
              </a:rPr>
            </a:br>
            <a:r>
              <a:rPr lang="en-US" b="1">
                <a:solidFill>
                  <a:srgbClr val="000000"/>
                </a:solidFill>
                <a:latin typeface="Arial"/>
              </a:rPr>
              <a:t>applications and data</a:t>
            </a:r>
          </a:p>
        </p:txBody>
      </p:sp>
      <p:sp>
        <p:nvSpPr>
          <p:cNvPr id="24" name="A fully automated enterprise is a digitally transformed enterprise.">
            <a:extLst>
              <a:ext uri="{FF2B5EF4-FFF2-40B4-BE49-F238E27FC236}">
                <a16:creationId xmlns:a16="http://schemas.microsoft.com/office/drawing/2014/main" id="{B6806FB7-767D-6E4B-B4D7-47E1A4EEB214}"/>
              </a:ext>
            </a:extLst>
          </p:cNvPr>
          <p:cNvSpPr txBox="1">
            <a:spLocks/>
          </p:cNvSpPr>
          <p:nvPr/>
        </p:nvSpPr>
        <p:spPr>
          <a:xfrm>
            <a:off x="286679" y="6228647"/>
            <a:ext cx="11618642" cy="4713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4445000" algn="l"/>
              </a:tabLst>
              <a:defRPr sz="4600" b="0" i="0" kern="1200" spc="-82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With AI Computer Vision, Document Understanding, and AI-powered skills,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robots can interact with screens, systems, and data like people do</a:t>
            </a:r>
            <a:endParaRPr lang="en-US" sz="1800" baseline="30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72DBCB-1757-45E9-983A-A99B9A4FD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10" t="15148" r="2563" b="14376"/>
          <a:stretch/>
        </p:blipFill>
        <p:spPr>
          <a:xfrm>
            <a:off x="3534376" y="2960915"/>
            <a:ext cx="2914596" cy="15343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51C86BB-EA25-824C-8449-CAE9A3E527BE}"/>
              </a:ext>
            </a:extLst>
          </p:cNvPr>
          <p:cNvGrpSpPr/>
          <p:nvPr/>
        </p:nvGrpSpPr>
        <p:grpSpPr>
          <a:xfrm>
            <a:off x="8752273" y="1796798"/>
            <a:ext cx="2855657" cy="2829746"/>
            <a:chOff x="8953757" y="2346412"/>
            <a:chExt cx="2855657" cy="28297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9B79F-226A-1A45-B355-B14ABDD1FB68}"/>
                </a:ext>
              </a:extLst>
            </p:cNvPr>
            <p:cNvSpPr txBox="1"/>
            <p:nvPr/>
          </p:nvSpPr>
          <p:spPr>
            <a:xfrm>
              <a:off x="8953757" y="2346412"/>
              <a:ext cx="2855656" cy="10825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200"/>
                </a:spcAft>
                <a:buClr>
                  <a:schemeClr val="tx2"/>
                </a:buClr>
              </a:pPr>
              <a:r>
                <a:rPr lang="en-US" sz="1600" b="1" dirty="0">
                  <a:solidFill>
                    <a:schemeClr val="accent1"/>
                  </a:solidFill>
                </a:rPr>
                <a:t>15 years </a:t>
              </a:r>
              <a:r>
                <a:rPr lang="en-US" sz="1600" dirty="0"/>
                <a:t>of continuous innovation—</a:t>
              </a:r>
              <a:r>
                <a:rPr lang="en-US" sz="1600" b="1" dirty="0">
                  <a:solidFill>
                    <a:schemeClr val="accent1"/>
                  </a:solidFill>
                </a:rPr>
                <a:t>94 patents </a:t>
              </a:r>
              <a:r>
                <a:rPr lang="en-US" sz="1600" dirty="0"/>
                <a:t>in Document Understanding, AI Computer Vision, more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2405FF-D867-43A7-8B33-793D1FA52CB4}"/>
                </a:ext>
              </a:extLst>
            </p:cNvPr>
            <p:cNvSpPr txBox="1"/>
            <p:nvPr/>
          </p:nvSpPr>
          <p:spPr>
            <a:xfrm>
              <a:off x="8953758" y="3631294"/>
              <a:ext cx="2855656" cy="838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200"/>
                </a:spcAft>
                <a:buClr>
                  <a:schemeClr val="tx2"/>
                </a:buClr>
              </a:pPr>
              <a:r>
                <a:rPr lang="en-US" sz="1600" b="1">
                  <a:solidFill>
                    <a:schemeClr val="accent1"/>
                  </a:solidFill>
                </a:rPr>
                <a:t>ML- &amp; AI-powered skills </a:t>
              </a:r>
              <a:r>
                <a:rPr lang="en-US" sz="1600"/>
                <a:t>enabling robots to perform judgment-based tasks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A07F11-B5A1-4DB5-8CCD-00E7E3C87F69}"/>
                </a:ext>
              </a:extLst>
            </p:cNvPr>
            <p:cNvSpPr txBox="1"/>
            <p:nvPr/>
          </p:nvSpPr>
          <p:spPr>
            <a:xfrm>
              <a:off x="8953758" y="4671786"/>
              <a:ext cx="2855656" cy="5043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1200"/>
                </a:spcAft>
                <a:buClr>
                  <a:schemeClr val="tx2"/>
                </a:buClr>
              </a:pPr>
              <a:r>
                <a:rPr lang="en-US" sz="1600" b="1">
                  <a:solidFill>
                    <a:schemeClr val="accent1"/>
                  </a:solidFill>
                </a:rPr>
                <a:t>Auto-healing</a:t>
              </a:r>
              <a:r>
                <a:rPr lang="en-US" sz="1600"/>
                <a:t> robots that adjust to runtime issues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B1691BA-ECD9-4E09-9B22-31F6218D9D4A}"/>
                </a:ext>
              </a:extLst>
            </p:cNvPr>
            <p:cNvCxnSpPr>
              <a:cxnSpLocks/>
            </p:cNvCxnSpPr>
            <p:nvPr/>
          </p:nvCxnSpPr>
          <p:spPr>
            <a:xfrm>
              <a:off x="8953758" y="3530147"/>
              <a:ext cx="2855655" cy="0"/>
            </a:xfrm>
            <a:prstGeom prst="line">
              <a:avLst/>
            </a:prstGeom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6F3DDA-5D7F-4A33-93BC-998E33779346}"/>
                </a:ext>
              </a:extLst>
            </p:cNvPr>
            <p:cNvCxnSpPr>
              <a:cxnSpLocks/>
            </p:cNvCxnSpPr>
            <p:nvPr/>
          </p:nvCxnSpPr>
          <p:spPr>
            <a:xfrm>
              <a:off x="8953758" y="4570641"/>
              <a:ext cx="2855655" cy="0"/>
            </a:xfrm>
            <a:prstGeom prst="line">
              <a:avLst/>
            </a:prstGeom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D3C0A2A2-E7AB-4043-8C7E-B1168D8DA7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614" y="1201038"/>
            <a:ext cx="2615747" cy="4488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F126C8-A152-3A63-F010-99F74ADADB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65D6A-CDE6-B21A-C110-FEA2FBB87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346DE99-4AE7-454C-C86C-10562726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>
            <a:normAutofit/>
          </a:bodyPr>
          <a:lstStyle/>
          <a:p>
            <a:r>
              <a:rPr lang="en-US" sz="3600" dirty="0"/>
              <a:t>Why UiPath?</a:t>
            </a:r>
          </a:p>
        </p:txBody>
      </p:sp>
    </p:spTree>
    <p:extLst>
      <p:ext uri="{BB962C8B-B14F-4D97-AF65-F5344CB8AC3E}">
        <p14:creationId xmlns:p14="http://schemas.microsoft.com/office/powerpoint/2010/main" val="3118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9359E-6 -0.00093 C -0.08596 0.09491 -0.19093 0.09491 -0.24199 0.06667 C -0.29343 0.03842 -0.46014 -0.06412 -0.53464 -0.03403 " pathEditMode="relative" rAng="0" ptsTypes="AAA">
                                      <p:cBhvr>
                                        <p:cTn id="9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39" y="224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66 2.59259E-6 L 1.615E-6 2.59259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366 0 L -2.66736E-6 0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366 -2.22222E-6 L 1.615E-6 -2.22222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99E92A-33D4-DF4F-AF9C-9CF810BC88F1}"/>
              </a:ext>
            </a:extLst>
          </p:cNvPr>
          <p:cNvGrpSpPr/>
          <p:nvPr/>
        </p:nvGrpSpPr>
        <p:grpSpPr>
          <a:xfrm>
            <a:off x="384077" y="1343536"/>
            <a:ext cx="5207518" cy="754053"/>
            <a:chOff x="382489" y="1463455"/>
            <a:chExt cx="5207518" cy="754053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5C4F75B9-5DEC-314C-90C9-A201E1B7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489" y="1655891"/>
              <a:ext cx="369180" cy="36918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B6E91E-5588-E341-8932-CB804E4A2DED}"/>
                </a:ext>
              </a:extLst>
            </p:cNvPr>
            <p:cNvSpPr/>
            <p:nvPr/>
          </p:nvSpPr>
          <p:spPr>
            <a:xfrm>
              <a:off x="1019198" y="1463455"/>
              <a:ext cx="4570809" cy="7540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Complete end-to-end platform for automation </a:t>
              </a:r>
              <a:r>
                <a:rPr lang="en-US" sz="1600">
                  <a:solidFill>
                    <a:srgbClr val="000000"/>
                  </a:solidFill>
                  <a:latin typeface="Arial"/>
                  <a:cs typeface="Arial"/>
                </a:rPr>
                <a:t>   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Everything to build, manage, run, engage, govern, and measure automation at enterprise scale </a:t>
              </a: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5B1B74-0206-B442-BB03-E82D50DE114E}"/>
              </a:ext>
            </a:extLst>
          </p:cNvPr>
          <p:cNvGrpSpPr/>
          <p:nvPr/>
        </p:nvGrpSpPr>
        <p:grpSpPr>
          <a:xfrm>
            <a:off x="384078" y="2339897"/>
            <a:ext cx="5211621" cy="538609"/>
            <a:chOff x="382489" y="2459816"/>
            <a:chExt cx="5211621" cy="538609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2130A36-09E3-244A-A7FC-CB9D8D14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489" y="2544530"/>
              <a:ext cx="369180" cy="36918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D2CF40C-7F7A-704C-BA43-3DF4E0BF6C70}"/>
                </a:ext>
              </a:extLst>
            </p:cNvPr>
            <p:cNvSpPr/>
            <p:nvPr/>
          </p:nvSpPr>
          <p:spPr>
            <a:xfrm>
              <a:off x="1023301" y="2459816"/>
              <a:ext cx="4570809" cy="5386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Best-in-class UI, API, and AI automation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Whatever you need to automate a fast, reliable process</a:t>
              </a: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BDA182-4A40-844B-8575-245F43AD766C}"/>
              </a:ext>
            </a:extLst>
          </p:cNvPr>
          <p:cNvGrpSpPr/>
          <p:nvPr/>
        </p:nvGrpSpPr>
        <p:grpSpPr>
          <a:xfrm>
            <a:off x="384077" y="3994869"/>
            <a:ext cx="5207682" cy="754053"/>
            <a:chOff x="382489" y="4216386"/>
            <a:chExt cx="5207682" cy="754053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979DCC8-FF00-204D-ABE2-A864EAB5A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489" y="4408822"/>
              <a:ext cx="369180" cy="36918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891E6D9-946D-AF49-ADBD-48D47376F9AA}"/>
                </a:ext>
              </a:extLst>
            </p:cNvPr>
            <p:cNvSpPr/>
            <p:nvPr/>
          </p:nvSpPr>
          <p:spPr>
            <a:xfrm>
              <a:off x="1019362" y="4216386"/>
              <a:ext cx="4570809" cy="7540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Proven ability to scale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The largest automation programs in the world run on the UiPath Platform</a:t>
              </a: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B142F9-D632-0C44-BE73-20303001DBBD}"/>
              </a:ext>
            </a:extLst>
          </p:cNvPr>
          <p:cNvCxnSpPr>
            <a:cxnSpLocks/>
          </p:cNvCxnSpPr>
          <p:nvPr/>
        </p:nvCxnSpPr>
        <p:spPr>
          <a:xfrm>
            <a:off x="384077" y="2241747"/>
            <a:ext cx="5484971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AB61F8F-959B-2942-9B76-CB651C36D2D1}"/>
              </a:ext>
            </a:extLst>
          </p:cNvPr>
          <p:cNvCxnSpPr>
            <a:cxnSpLocks/>
          </p:cNvCxnSpPr>
          <p:nvPr/>
        </p:nvCxnSpPr>
        <p:spPr>
          <a:xfrm>
            <a:off x="384077" y="3932735"/>
            <a:ext cx="5484971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4C2E96C-0B9E-BF41-911F-0FB5CC678BB0}"/>
              </a:ext>
            </a:extLst>
          </p:cNvPr>
          <p:cNvCxnSpPr>
            <a:cxnSpLocks/>
          </p:cNvCxnSpPr>
          <p:nvPr/>
        </p:nvCxnSpPr>
        <p:spPr>
          <a:xfrm>
            <a:off x="384077" y="4853655"/>
            <a:ext cx="5484971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A91BABF-BFFE-E84D-A2DA-14D2D872E3A7}"/>
              </a:ext>
            </a:extLst>
          </p:cNvPr>
          <p:cNvGrpSpPr/>
          <p:nvPr/>
        </p:nvGrpSpPr>
        <p:grpSpPr>
          <a:xfrm>
            <a:off x="384077" y="4926980"/>
            <a:ext cx="5183426" cy="753857"/>
            <a:chOff x="382489" y="5104955"/>
            <a:chExt cx="5183426" cy="753857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8C1B196-7119-FA41-A364-50B1501C7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2489" y="5297293"/>
              <a:ext cx="369180" cy="369180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B07E2B-EA2B-A04F-B3F2-FC8A2284CB60}"/>
                </a:ext>
              </a:extLst>
            </p:cNvPr>
            <p:cNvSpPr/>
            <p:nvPr/>
          </p:nvSpPr>
          <p:spPr>
            <a:xfrm>
              <a:off x="995106" y="5104955"/>
              <a:ext cx="4570809" cy="75385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Robust governance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Integrated compliance, audit, and security capabilities that modern enterprises require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2EF51D-C6C7-4842-8616-73A94527010F}"/>
              </a:ext>
            </a:extLst>
          </p:cNvPr>
          <p:cNvCxnSpPr>
            <a:cxnSpLocks/>
          </p:cNvCxnSpPr>
          <p:nvPr/>
        </p:nvCxnSpPr>
        <p:spPr>
          <a:xfrm>
            <a:off x="408169" y="5743644"/>
            <a:ext cx="5484971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969A8D-6D07-6949-A0F2-E85A409F7237}"/>
              </a:ext>
            </a:extLst>
          </p:cNvPr>
          <p:cNvGrpSpPr/>
          <p:nvPr/>
        </p:nvGrpSpPr>
        <p:grpSpPr>
          <a:xfrm>
            <a:off x="408169" y="5943782"/>
            <a:ext cx="5183426" cy="538609"/>
            <a:chOff x="406581" y="6121757"/>
            <a:chExt cx="5183426" cy="538609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4FD99C5-215B-E54D-ADC8-2C5E46B5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6581" y="6206471"/>
              <a:ext cx="369180" cy="36918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69CDF3-A5B2-5E43-9B8C-1A5434B283C0}"/>
                </a:ext>
              </a:extLst>
            </p:cNvPr>
            <p:cNvSpPr/>
            <p:nvPr/>
          </p:nvSpPr>
          <p:spPr>
            <a:xfrm>
              <a:off x="1019198" y="6121757"/>
              <a:ext cx="4570809" cy="53860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Cloud-first, customer choice delivery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Fast, fast, frictionless delivery for SaaS and self-hosting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5B7C38-CAB5-E046-BD4C-BA3D61D242C9}"/>
              </a:ext>
            </a:extLst>
          </p:cNvPr>
          <p:cNvCxnSpPr>
            <a:cxnSpLocks/>
          </p:cNvCxnSpPr>
          <p:nvPr/>
        </p:nvCxnSpPr>
        <p:spPr>
          <a:xfrm>
            <a:off x="382360" y="3001109"/>
            <a:ext cx="5484971" cy="0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DF033E-7725-A248-8DD4-BBA046A17DC9}"/>
              </a:ext>
            </a:extLst>
          </p:cNvPr>
          <p:cNvGrpSpPr/>
          <p:nvPr/>
        </p:nvGrpSpPr>
        <p:grpSpPr>
          <a:xfrm>
            <a:off x="376717" y="3091786"/>
            <a:ext cx="5211621" cy="754053"/>
            <a:chOff x="375128" y="3240733"/>
            <a:chExt cx="5211621" cy="754053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CB933EE-6CA2-964B-9D9F-E18C1BD02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128" y="3433169"/>
              <a:ext cx="369180" cy="36918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074E6F-B5D6-9147-9523-9AAA4A9787EE}"/>
                </a:ext>
              </a:extLst>
            </p:cNvPr>
            <p:cNvSpPr/>
            <p:nvPr/>
          </p:nvSpPr>
          <p:spPr>
            <a:xfrm>
              <a:off x="1015940" y="3240733"/>
              <a:ext cx="4570809" cy="75405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spAutoFit/>
            </a:bodyPr>
            <a:lstStyle/>
            <a:p>
              <a:pPr defTabSz="457063">
                <a:spcAft>
                  <a:spcPts val="600"/>
                </a:spcAft>
              </a:pPr>
              <a:r>
                <a:rPr lang="en-US" sz="1600" b="1">
                  <a:solidFill>
                    <a:srgbClr val="000000"/>
                  </a:solidFill>
                  <a:latin typeface="Arial"/>
                  <a:cs typeface="Arial"/>
                </a:rPr>
                <a:t>AI built in across the platform</a:t>
              </a:r>
            </a:p>
            <a:p>
              <a:pPr defTabSz="457063">
                <a:spcAft>
                  <a:spcPts val="600"/>
                </a:spcAft>
              </a:pPr>
              <a:r>
                <a:rPr lang="en-US" sz="1400">
                  <a:solidFill>
                    <a:srgbClr val="000000"/>
                  </a:solidFill>
                  <a:latin typeface="Arial"/>
                  <a:cs typeface="Arial"/>
                </a:rPr>
                <a:t>Higher-order robot skills; simple insertion of models into automated processes</a:t>
              </a:r>
              <a:endParaRPr lang="en-US" sz="16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221CF58-5408-6668-96A3-4F0D9E61D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665" y="1867202"/>
            <a:ext cx="5732838" cy="3424616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BA5EE57-2F86-B4C8-DD63-29A6C8CB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17" y="317093"/>
            <a:ext cx="10515600" cy="734805"/>
          </a:xfrm>
        </p:spPr>
        <p:txBody>
          <a:bodyPr>
            <a:normAutofit/>
          </a:bodyPr>
          <a:lstStyle/>
          <a:p>
            <a:r>
              <a:rPr lang="en-US" sz="3600" dirty="0"/>
              <a:t>Fully Automated Enterprise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56109-7271-DB68-A366-8BCE402F85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43FD7-DC82-06DA-2CAE-FB3BFE9B3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553" y="433799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A3DF09-5DB5-4179-BAB2-F5EFC9D0DC2E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0AA627-35F0-1D48-A408-5B6F26611DFF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and manage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opportunities powered by AI and your people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03C31B-D532-EA44-8B2A-5304EAC17FF0}"/>
              </a:ext>
            </a:extLst>
          </p:cNvPr>
          <p:cNvGrpSpPr/>
          <p:nvPr/>
        </p:nvGrpSpPr>
        <p:grpSpPr>
          <a:xfrm>
            <a:off x="8719130" y="2672699"/>
            <a:ext cx="3115390" cy="2300426"/>
            <a:chOff x="401520" y="2637566"/>
            <a:chExt cx="3115390" cy="23004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E8D8D75-09A9-934B-82FA-3D6168E4BF6E}"/>
                </a:ext>
              </a:extLst>
            </p:cNvPr>
            <p:cNvGrpSpPr/>
            <p:nvPr/>
          </p:nvGrpSpPr>
          <p:grpSpPr>
            <a:xfrm>
              <a:off x="401520" y="3759979"/>
              <a:ext cx="851804" cy="1056928"/>
              <a:chOff x="2839060" y="1843697"/>
              <a:chExt cx="851804" cy="105692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F94298-6D5B-F34B-B23B-8F084D566D34}"/>
                  </a:ext>
                </a:extLst>
              </p:cNvPr>
              <p:cNvSpPr txBox="1"/>
              <p:nvPr/>
            </p:nvSpPr>
            <p:spPr>
              <a:xfrm>
                <a:off x="2839060" y="2769833"/>
                <a:ext cx="851804" cy="1307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Process Analysts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B4A0E82-ED94-C84A-8F04-60243CE70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92" t="14684" r="35935" b="38756"/>
              <a:stretch/>
            </p:blipFill>
            <p:spPr>
              <a:xfrm>
                <a:off x="2877259" y="1843697"/>
                <a:ext cx="798318" cy="824481"/>
              </a:xfrm>
              <a:prstGeom prst="ellipse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E5B0D2-6804-EF4D-A736-E46200C27F4F}"/>
                </a:ext>
              </a:extLst>
            </p:cNvPr>
            <p:cNvGrpSpPr/>
            <p:nvPr/>
          </p:nvGrpSpPr>
          <p:grpSpPr>
            <a:xfrm>
              <a:off x="1602240" y="2637566"/>
              <a:ext cx="935514" cy="1159225"/>
              <a:chOff x="8302613" y="1789866"/>
              <a:chExt cx="935758" cy="1159527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BC18260-F6F4-DB4C-B35A-9B1FB8646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93" t="18961" r="18310" b="35270"/>
              <a:stretch/>
            </p:blipFill>
            <p:spPr>
              <a:xfrm>
                <a:off x="8342481" y="1789866"/>
                <a:ext cx="798526" cy="789687"/>
              </a:xfrm>
              <a:prstGeom prst="ellipse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F7A803D-32D1-CC49-A19E-9310047CE3B6}"/>
                  </a:ext>
                </a:extLst>
              </p:cNvPr>
              <p:cNvSpPr txBox="1"/>
              <p:nvPr/>
            </p:nvSpPr>
            <p:spPr>
              <a:xfrm>
                <a:off x="8302613" y="2688373"/>
                <a:ext cx="935758" cy="261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RPA &amp; Citizen Developers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2359102-6753-3047-AACC-F8665340691E}"/>
                </a:ext>
              </a:extLst>
            </p:cNvPr>
            <p:cNvGrpSpPr/>
            <p:nvPr/>
          </p:nvGrpSpPr>
          <p:grpSpPr>
            <a:xfrm>
              <a:off x="410321" y="2637566"/>
              <a:ext cx="1021497" cy="1005848"/>
              <a:chOff x="2952860" y="4603102"/>
              <a:chExt cx="1021497" cy="100584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7B33943E-BF8C-B640-8DBB-108D078CDA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7" t="13401" r="14478" b="39705"/>
              <a:stretch/>
            </p:blipFill>
            <p:spPr>
              <a:xfrm flipH="1">
                <a:off x="3050701" y="4603102"/>
                <a:ext cx="825814" cy="781555"/>
              </a:xfrm>
              <a:prstGeom prst="ellipse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44E3DA-7F1E-FB4C-8290-FD6A9953AE1B}"/>
                  </a:ext>
                </a:extLst>
              </p:cNvPr>
              <p:cNvSpPr txBox="1"/>
              <p:nvPr/>
            </p:nvSpPr>
            <p:spPr>
              <a:xfrm>
                <a:off x="2952860" y="5511947"/>
                <a:ext cx="1021497" cy="97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Automation Users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702778-CDA2-8A47-9F13-20A2FA43108F}"/>
                </a:ext>
              </a:extLst>
            </p:cNvPr>
            <p:cNvGrpSpPr/>
            <p:nvPr/>
          </p:nvGrpSpPr>
          <p:grpSpPr>
            <a:xfrm>
              <a:off x="2686222" y="2637566"/>
              <a:ext cx="830688" cy="1053387"/>
              <a:chOff x="8201870" y="4592682"/>
              <a:chExt cx="830904" cy="105366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FBFF241-5AEA-DE48-89C4-DFA0458C5324}"/>
                  </a:ext>
                </a:extLst>
              </p:cNvPr>
              <p:cNvSpPr txBox="1"/>
              <p:nvPr/>
            </p:nvSpPr>
            <p:spPr>
              <a:xfrm>
                <a:off x="8329783" y="5531247"/>
                <a:ext cx="702991" cy="115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IT Operations</a:t>
                </a:r>
                <a:endParaRPr lang="en-GB" sz="700">
                  <a:solidFill>
                    <a:srgbClr val="000000">
                      <a:lumMod val="75000"/>
                      <a:lumOff val="25000"/>
                    </a:srgbClr>
                  </a:solidFill>
                  <a:ea typeface="Helvetica Neue"/>
                  <a:sym typeface="Helvetica Neue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F7BD5FC-9828-694F-A7C8-71CA610759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3" t="4932" r="11825" b="44160"/>
              <a:stretch/>
            </p:blipFill>
            <p:spPr>
              <a:xfrm>
                <a:off x="8201870" y="4592682"/>
                <a:ext cx="799557" cy="795319"/>
              </a:xfrm>
              <a:prstGeom prst="ellipse">
                <a:avLst/>
              </a:prstGeom>
            </p:spPr>
          </p:pic>
        </p:grpSp>
        <p:pic>
          <p:nvPicPr>
            <p:cNvPr id="53" name="Picture 52" descr="A person standing next to a window&#10;&#10;Description automatically generated">
              <a:extLst>
                <a:ext uri="{FF2B5EF4-FFF2-40B4-BE49-F238E27FC236}">
                  <a16:creationId xmlns:a16="http://schemas.microsoft.com/office/drawing/2014/main" id="{22994AE8-FABE-7C40-AB25-BF6219E59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1854" t="1412" r="25195" b="20591"/>
            <a:stretch/>
          </p:blipFill>
          <p:spPr>
            <a:xfrm>
              <a:off x="1626589" y="3834162"/>
              <a:ext cx="798318" cy="799216"/>
            </a:xfrm>
            <a:prstGeom prst="ellipse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68B7006-F6BE-3649-99EF-DC08BDEC5B3F}"/>
                </a:ext>
              </a:extLst>
            </p:cNvPr>
            <p:cNvSpPr txBox="1"/>
            <p:nvPr/>
          </p:nvSpPr>
          <p:spPr>
            <a:xfrm>
              <a:off x="1641500" y="4697378"/>
              <a:ext cx="749278" cy="2406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defTabSz="1326438">
                <a:spcAft>
                  <a:spcPts val="600"/>
                </a:spcAft>
                <a:defRPr/>
              </a:pPr>
              <a:r>
                <a:rPr lang="en-GB" sz="700" err="1">
                  <a:ea typeface="Helvetica Neue"/>
                  <a:sym typeface="Helvetica Neue"/>
                </a:rPr>
                <a:t>CoE</a:t>
              </a:r>
              <a:r>
                <a:rPr lang="en-GB" sz="700">
                  <a:ea typeface="Helvetica Neue"/>
                  <a:sym typeface="Helvetica Neue"/>
                </a:rPr>
                <a:t> Leads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C65D8147-D5EC-7741-A90A-AC6E6DD9FB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294" y="1622155"/>
            <a:ext cx="4600682" cy="460068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DEE036-258A-954E-8C40-59DA0678E474}"/>
              </a:ext>
            </a:extLst>
          </p:cNvPr>
          <p:cNvSpPr txBox="1"/>
          <p:nvPr/>
        </p:nvSpPr>
        <p:spPr>
          <a:xfrm>
            <a:off x="445336" y="1539064"/>
            <a:ext cx="3143610" cy="48457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Automation Hub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Consolidate, prioritize, and manage automation opportunities in one place— and manage a crowd-sourced idea stream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Task Capture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Record employees’ tasks to create perfect process maps that serve as blueprints for developers and citizen developers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Task Mining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Capture and apply AI to employees' day-to-day desktop activities to identify repetitive tasks that should be automated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Process Mining 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Use advanced AI to extract and analyze process patterns hidden in your ERP system data</a:t>
            </a: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CD93C-CF5C-B849-B98C-F381244A7587}"/>
              </a:ext>
            </a:extLst>
          </p:cNvPr>
          <p:cNvGrpSpPr/>
          <p:nvPr/>
        </p:nvGrpSpPr>
        <p:grpSpPr>
          <a:xfrm>
            <a:off x="4580904" y="2341505"/>
            <a:ext cx="3162492" cy="3154247"/>
            <a:chOff x="4579316" y="2341504"/>
            <a:chExt cx="3162492" cy="3154247"/>
          </a:xfrm>
        </p:grpSpPr>
        <p:sp>
          <p:nvSpPr>
            <p:cNvPr id="56" name="Partial Circle 17">
              <a:extLst>
                <a:ext uri="{FF2B5EF4-FFF2-40B4-BE49-F238E27FC236}">
                  <a16:creationId xmlns:a16="http://schemas.microsoft.com/office/drawing/2014/main" id="{87777DAF-7966-8740-B4C8-E290221D119E}"/>
                </a:ext>
              </a:extLst>
            </p:cNvPr>
            <p:cNvSpPr/>
            <p:nvPr/>
          </p:nvSpPr>
          <p:spPr>
            <a:xfrm rot="16200000">
              <a:off x="4583438" y="2337382"/>
              <a:ext cx="3154247" cy="3162492"/>
            </a:xfrm>
            <a:prstGeom prst="pie">
              <a:avLst>
                <a:gd name="adj1" fmla="val 21572628"/>
                <a:gd name="adj2" fmla="val 16201718"/>
              </a:avLst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6A1691-3D0A-A842-94DD-949FB62B1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-1" r="50318"/>
            <a:stretch/>
          </p:blipFill>
          <p:spPr>
            <a:xfrm>
              <a:off x="5391808" y="3168605"/>
              <a:ext cx="768754" cy="151041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34BB23-D57A-918E-174C-836347E623C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EA411-22D3-EBD3-90DA-9F52227E7C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E90767-2297-D349-9137-39FA1ECBE1C6}"/>
              </a:ext>
            </a:extLst>
          </p:cNvPr>
          <p:cNvGrpSpPr/>
          <p:nvPr/>
        </p:nvGrpSpPr>
        <p:grpSpPr>
          <a:xfrm>
            <a:off x="9292679" y="2700982"/>
            <a:ext cx="2728806" cy="2126361"/>
            <a:chOff x="9056631" y="2178469"/>
            <a:chExt cx="2728806" cy="212636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6D6402D-80AA-49A8-84C6-06383EA16D8A}"/>
                </a:ext>
              </a:extLst>
            </p:cNvPr>
            <p:cNvGrpSpPr/>
            <p:nvPr/>
          </p:nvGrpSpPr>
          <p:grpSpPr>
            <a:xfrm>
              <a:off x="9214684" y="2397814"/>
              <a:ext cx="1541747" cy="1907016"/>
              <a:chOff x="8342481" y="1054474"/>
              <a:chExt cx="1542150" cy="1907513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B195BAC8-DDA6-4BC0-BB25-743AB8BBB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93" t="18961" r="18310" b="35270"/>
              <a:stretch/>
            </p:blipFill>
            <p:spPr>
              <a:xfrm>
                <a:off x="8342481" y="1054474"/>
                <a:ext cx="1542150" cy="1525079"/>
              </a:xfrm>
              <a:prstGeom prst="ellipse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CCBA869-5CF6-4AA4-B06E-DF32889967D5}"/>
                  </a:ext>
                </a:extLst>
              </p:cNvPr>
              <p:cNvSpPr txBox="1"/>
              <p:nvPr/>
            </p:nvSpPr>
            <p:spPr>
              <a:xfrm>
                <a:off x="8680083" y="2700967"/>
                <a:ext cx="935758" cy="261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RPA &amp; Citizen Developers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82738A-0C5D-4C30-B9EA-D08A464393FD}"/>
                </a:ext>
              </a:extLst>
            </p:cNvPr>
            <p:cNvSpPr txBox="1"/>
            <p:nvPr/>
          </p:nvSpPr>
          <p:spPr>
            <a:xfrm>
              <a:off x="9056631" y="2178469"/>
              <a:ext cx="2728806" cy="795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26703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653406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980109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306812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633515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60218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286921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613624" algn="l" defTabSz="1326703" rtl="0" eaLnBrk="1" latinLnBrk="0" hangingPunct="1">
                <a:defRPr sz="522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defTabSz="1083422">
                <a:spcBef>
                  <a:spcPts val="1185"/>
                </a:spcBef>
                <a:buClr>
                  <a:srgbClr val="FA4616"/>
                </a:buClr>
                <a:defRPr/>
              </a:pPr>
              <a:endParaRPr lang="en-US" sz="1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E54D444-4BC9-A941-AF95-21381112F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200" y="1622155"/>
            <a:ext cx="4600682" cy="46006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EDFDD5-80C3-154B-BB50-D0BC3E383CC7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54CA7-F777-4F45-AB02-D6655B3CAC86}"/>
              </a:ext>
            </a:extLst>
          </p:cNvPr>
          <p:cNvSpPr txBox="1"/>
          <p:nvPr/>
        </p:nvSpPr>
        <p:spPr>
          <a:xfrm>
            <a:off x="609982" y="864144"/>
            <a:ext cx="10148045" cy="3864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+ API + AI-powered automations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DEF9A5-3D59-E340-84E5-1B56B0977AC0}"/>
              </a:ext>
            </a:extLst>
          </p:cNvPr>
          <p:cNvSpPr txBox="1"/>
          <p:nvPr/>
        </p:nvSpPr>
        <p:spPr>
          <a:xfrm>
            <a:off x="527665" y="1457989"/>
            <a:ext cx="3143610" cy="50907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Studio Family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Give </a:t>
            </a: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RPA developers a powerful, easy-to-use, visual build environment with </a:t>
            </a:r>
            <a:r>
              <a:rPr lang="en-US" sz="1400" b="1">
                <a:solidFill>
                  <a:schemeClr val="accent2"/>
                </a:solidFill>
                <a:cs typeface="Arial" panose="020B0604020202020204" pitchFamily="34" charset="0"/>
              </a:rPr>
              <a:t>Studio</a:t>
            </a:r>
            <a:r>
              <a:rPr lang="en-US" sz="1400">
                <a:solidFill>
                  <a:srgbClr val="000000"/>
                </a:solidFill>
                <a:cs typeface="Arial" panose="020B0604020202020204" pitchFamily="34" charset="0"/>
              </a:rPr>
              <a:t>—and citizen developers simplified, no-code automations with </a:t>
            </a:r>
            <a:r>
              <a:rPr lang="en-US" sz="1400" b="1" err="1">
                <a:solidFill>
                  <a:schemeClr val="accent2"/>
                </a:solidFill>
                <a:cs typeface="Arial" panose="020B0604020202020204" pitchFamily="34" charset="0"/>
              </a:rPr>
              <a:t>StudioX</a:t>
            </a:r>
            <a:endParaRPr lang="en-US" sz="1400" b="1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Document Understanding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Use our powerful AI to extract information from documents, images, and other visual material—all kinds, shapes, sizes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Integration Service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Access UI and API integration from the same place; deploy both in a single automation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Marketplace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Easily access quality pre-built components to extend what can be automated and cut build time and effort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A94626-2BC2-324F-83EE-BCC0DB5B1256}"/>
              </a:ext>
            </a:extLst>
          </p:cNvPr>
          <p:cNvGrpSpPr/>
          <p:nvPr/>
        </p:nvGrpSpPr>
        <p:grpSpPr>
          <a:xfrm>
            <a:off x="4842933" y="2337382"/>
            <a:ext cx="3154247" cy="3162492"/>
            <a:chOff x="4583438" y="2337382"/>
            <a:chExt cx="3154247" cy="3162492"/>
          </a:xfrm>
        </p:grpSpPr>
        <p:sp>
          <p:nvSpPr>
            <p:cNvPr id="18" name="Partial Circle 17">
              <a:extLst>
                <a:ext uri="{FF2B5EF4-FFF2-40B4-BE49-F238E27FC236}">
                  <a16:creationId xmlns:a16="http://schemas.microsoft.com/office/drawing/2014/main" id="{25873EA3-8310-445A-A133-1A2CE95B399D}"/>
                </a:ext>
              </a:extLst>
            </p:cNvPr>
            <p:cNvSpPr/>
            <p:nvPr/>
          </p:nvSpPr>
          <p:spPr>
            <a:xfrm>
              <a:off x="4583438" y="2337382"/>
              <a:ext cx="3154247" cy="3162492"/>
            </a:xfrm>
            <a:prstGeom prst="pie">
              <a:avLst>
                <a:gd name="adj1" fmla="val 21538866"/>
                <a:gd name="adj2" fmla="val 16266919"/>
              </a:avLst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B3E9B5-9FA9-E64F-89B3-3216AB973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r="50318"/>
            <a:stretch/>
          </p:blipFill>
          <p:spPr>
            <a:xfrm rot="5400000">
              <a:off x="5777375" y="2779043"/>
              <a:ext cx="768754" cy="1510416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6C876D-C8B4-9FE2-CC78-8405D95166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9F8702-52A2-287B-6FC5-A66D6202AB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2B14D6-7542-8A4A-B7EA-171A6250A71F}"/>
              </a:ext>
            </a:extLst>
          </p:cNvPr>
          <p:cNvGrpSpPr/>
          <p:nvPr/>
        </p:nvGrpSpPr>
        <p:grpSpPr>
          <a:xfrm>
            <a:off x="8640076" y="3214090"/>
            <a:ext cx="3106589" cy="1159225"/>
            <a:chOff x="8675328" y="4516824"/>
            <a:chExt cx="3106589" cy="115922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6D6402D-80AA-49A8-84C6-06383EA16D8A}"/>
                </a:ext>
              </a:extLst>
            </p:cNvPr>
            <p:cNvGrpSpPr/>
            <p:nvPr/>
          </p:nvGrpSpPr>
          <p:grpSpPr>
            <a:xfrm>
              <a:off x="9867247" y="4516824"/>
              <a:ext cx="935514" cy="1159225"/>
              <a:chOff x="8302613" y="1789866"/>
              <a:chExt cx="935758" cy="1159527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B195BAC8-DDA6-4BC0-BB25-743AB8BBB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93" t="18961" r="18310" b="35270"/>
              <a:stretch/>
            </p:blipFill>
            <p:spPr>
              <a:xfrm>
                <a:off x="8342481" y="1789866"/>
                <a:ext cx="798526" cy="789687"/>
              </a:xfrm>
              <a:prstGeom prst="ellipse">
                <a:avLst/>
              </a:prstGeom>
            </p:spPr>
          </p:pic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CCBA869-5CF6-4AA4-B06E-DF32889967D5}"/>
                  </a:ext>
                </a:extLst>
              </p:cNvPr>
              <p:cNvSpPr txBox="1"/>
              <p:nvPr/>
            </p:nvSpPr>
            <p:spPr>
              <a:xfrm>
                <a:off x="8302613" y="2688373"/>
                <a:ext cx="935758" cy="261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RPA &amp; Citizen Developers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1161AB-48A0-D543-810C-13034FE08DB8}"/>
                </a:ext>
              </a:extLst>
            </p:cNvPr>
            <p:cNvGrpSpPr/>
            <p:nvPr/>
          </p:nvGrpSpPr>
          <p:grpSpPr>
            <a:xfrm>
              <a:off x="8675328" y="4516824"/>
              <a:ext cx="1021497" cy="1005848"/>
              <a:chOff x="2952860" y="4603102"/>
              <a:chExt cx="1021497" cy="1005848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517C34D5-CB6E-4D42-B43C-08FCB756D3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7" t="13401" r="14478" b="39705"/>
              <a:stretch/>
            </p:blipFill>
            <p:spPr>
              <a:xfrm flipH="1">
                <a:off x="3050701" y="4603102"/>
                <a:ext cx="825814" cy="781555"/>
              </a:xfrm>
              <a:prstGeom prst="ellipse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175CF4A7-3292-46C6-84BC-A2F7F7B1758E}"/>
                  </a:ext>
                </a:extLst>
              </p:cNvPr>
              <p:cNvSpPr txBox="1"/>
              <p:nvPr/>
            </p:nvSpPr>
            <p:spPr>
              <a:xfrm>
                <a:off x="2952860" y="5511947"/>
                <a:ext cx="1021497" cy="97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Automation Users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50E2131-A984-4517-8A76-4A67EE041277}"/>
                </a:ext>
              </a:extLst>
            </p:cNvPr>
            <p:cNvGrpSpPr/>
            <p:nvPr/>
          </p:nvGrpSpPr>
          <p:grpSpPr>
            <a:xfrm>
              <a:off x="10951229" y="4516824"/>
              <a:ext cx="830688" cy="1053387"/>
              <a:chOff x="8201870" y="4592682"/>
              <a:chExt cx="830904" cy="1053661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BEDAC91-1D43-448E-B737-7355572DFBAE}"/>
                  </a:ext>
                </a:extLst>
              </p:cNvPr>
              <p:cNvSpPr txBox="1"/>
              <p:nvPr/>
            </p:nvSpPr>
            <p:spPr>
              <a:xfrm>
                <a:off x="8329783" y="5531247"/>
                <a:ext cx="702991" cy="115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IT Operations</a:t>
                </a:r>
                <a:endParaRPr lang="en-GB" sz="700">
                  <a:solidFill>
                    <a:srgbClr val="000000">
                      <a:lumMod val="75000"/>
                      <a:lumOff val="25000"/>
                    </a:srgbClr>
                  </a:solidFill>
                  <a:ea typeface="Helvetica Neue"/>
                  <a:sym typeface="Helvetica Neue"/>
                </a:endParaRP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A56021E-901B-462E-8A9B-EF9974D1C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3" t="4932" r="11825" b="44160"/>
              <a:stretch/>
            </p:blipFill>
            <p:spPr>
              <a:xfrm>
                <a:off x="8201870" y="4592682"/>
                <a:ext cx="799557" cy="795319"/>
              </a:xfrm>
              <a:prstGeom prst="ellipse">
                <a:avLst/>
              </a:prstGeom>
            </p:spPr>
          </p:pic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7B3CEE7-36CB-9646-9012-5E3B18B90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294" y="1622155"/>
            <a:ext cx="4600682" cy="460068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9F20D5A-156B-3F4E-9F8B-D4B22592F4C1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7ED54-BE97-9246-A1CF-1BFF5E9421D8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Manage, </a:t>
            </a:r>
            <a:r>
              <a:rPr lang="en-US" sz="20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deploy, and optimize automations at enterprise scale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EAFC8-F595-2C4A-AB5E-057D98AC2EAB}"/>
              </a:ext>
            </a:extLst>
          </p:cNvPr>
          <p:cNvSpPr txBox="1"/>
          <p:nvPr/>
        </p:nvSpPr>
        <p:spPr>
          <a:xfrm>
            <a:off x="445337" y="1539063"/>
            <a:ext cx="2957394" cy="4932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Orchestrator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Provision, deploy, trigger, monitor, measure, and track attended and unattended robots easily, centrally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AI Center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Easily incorporate AI and machine learning models into automations 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Test Manager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Get automated enterprise testing that's lightweight, open, flexible, and customizable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Data Service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/>
              <a:t>Model, manage, and store business data and use it quickly and easily in multiple automations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Insights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Get the analytics you need to track and measure automation impact, performance, and ROI</a:t>
            </a:r>
            <a:endParaRPr lang="en-US" sz="1600">
              <a:solidFill>
                <a:srgbClr val="000000"/>
              </a:solidFill>
              <a:cs typeface="Arial"/>
            </a:endParaRP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F7A0E3-B5AB-1541-9DB4-40AA41AFA074}"/>
              </a:ext>
            </a:extLst>
          </p:cNvPr>
          <p:cNvGrpSpPr/>
          <p:nvPr/>
        </p:nvGrpSpPr>
        <p:grpSpPr>
          <a:xfrm>
            <a:off x="4580904" y="2341505"/>
            <a:ext cx="3162492" cy="3154247"/>
            <a:chOff x="4579316" y="2341504"/>
            <a:chExt cx="3162492" cy="3154247"/>
          </a:xfrm>
        </p:grpSpPr>
        <p:sp>
          <p:nvSpPr>
            <p:cNvPr id="39" name="Partial Circle 17">
              <a:extLst>
                <a:ext uri="{FF2B5EF4-FFF2-40B4-BE49-F238E27FC236}">
                  <a16:creationId xmlns:a16="http://schemas.microsoft.com/office/drawing/2014/main" id="{7A257CB4-A97A-0040-8CCB-BC2D9A0826A9}"/>
                </a:ext>
              </a:extLst>
            </p:cNvPr>
            <p:cNvSpPr/>
            <p:nvPr/>
          </p:nvSpPr>
          <p:spPr>
            <a:xfrm rot="5400000">
              <a:off x="4583438" y="2337382"/>
              <a:ext cx="3154247" cy="3162492"/>
            </a:xfrm>
            <a:prstGeom prst="pie">
              <a:avLst>
                <a:gd name="adj1" fmla="val 21538866"/>
                <a:gd name="adj2" fmla="val 16266919"/>
              </a:avLst>
            </a:prstGeom>
            <a:solidFill>
              <a:schemeClr val="bg1">
                <a:alpha val="73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A626CAE-FD63-2F47-BAAC-E1089E13B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-1" r="50318"/>
            <a:stretch/>
          </p:blipFill>
          <p:spPr>
            <a:xfrm rot="10800000">
              <a:off x="6160561" y="3163420"/>
              <a:ext cx="768754" cy="151041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035B72-19A6-8353-4454-82E038F3E283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BCEE3-CD53-0B90-00F3-6601C9AD0D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8F798BB8-3982-424B-AB82-E71045ED1E2C}"/>
              </a:ext>
            </a:extLst>
          </p:cNvPr>
          <p:cNvSpPr txBox="1"/>
          <p:nvPr/>
        </p:nvSpPr>
        <p:spPr>
          <a:xfrm>
            <a:off x="5687525" y="260837"/>
            <a:ext cx="2695640" cy="6898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defTabSz="1326703">
              <a:defRPr sz="5223"/>
            </a:lvl1pPr>
            <a:lvl2pPr marL="0" marR="0" lvl="1" indent="0" defTabSz="1083747" fontAlgn="auto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>
                <a:srgbClr val="FA4616"/>
              </a:buClr>
              <a:buSzTx/>
              <a:buFontTx/>
              <a:buNone/>
              <a:tabLst/>
              <a:defRPr kumimoji="0" sz="1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653406" defTabSz="1326703">
              <a:defRPr sz="5223"/>
            </a:lvl3pPr>
            <a:lvl4pPr marL="3980109" defTabSz="1326703">
              <a:defRPr sz="5223"/>
            </a:lvl4pPr>
            <a:lvl5pPr marL="5306812" defTabSz="1326703">
              <a:defRPr sz="5223"/>
            </a:lvl5pPr>
            <a:lvl6pPr marL="6633515" defTabSz="1326703">
              <a:defRPr sz="5223"/>
            </a:lvl6pPr>
            <a:lvl7pPr marL="7960218" defTabSz="1326703">
              <a:defRPr sz="5223"/>
            </a:lvl7pPr>
            <a:lvl8pPr marL="9286921" defTabSz="1326703">
              <a:defRPr sz="5223"/>
            </a:lvl8pPr>
            <a:lvl9pPr marL="10613624" defTabSz="1326703">
              <a:defRPr sz="5223"/>
            </a:lvl9pPr>
          </a:lstStyle>
          <a:p>
            <a:pPr lvl="1" algn="ctr"/>
            <a:endParaRPr lang="en-US" sz="1600" u="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D1B62F-2A01-7D4A-BC35-36DBA4148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5294" y="1622155"/>
            <a:ext cx="4600682" cy="460068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6801EDC-6F81-6C43-ACBE-B4016277A6E0}"/>
              </a:ext>
            </a:extLst>
          </p:cNvPr>
          <p:cNvGrpSpPr/>
          <p:nvPr/>
        </p:nvGrpSpPr>
        <p:grpSpPr>
          <a:xfrm>
            <a:off x="3859114" y="1613640"/>
            <a:ext cx="4600682" cy="4652719"/>
            <a:chOff x="3857526" y="1613639"/>
            <a:chExt cx="4600682" cy="4652719"/>
          </a:xfrm>
        </p:grpSpPr>
        <p:sp>
          <p:nvSpPr>
            <p:cNvPr id="3" name="Donut 2">
              <a:extLst>
                <a:ext uri="{FF2B5EF4-FFF2-40B4-BE49-F238E27FC236}">
                  <a16:creationId xmlns:a16="http://schemas.microsoft.com/office/drawing/2014/main" id="{D5A1CF55-D77C-E64B-8F39-9199786369EE}"/>
                </a:ext>
              </a:extLst>
            </p:cNvPr>
            <p:cNvSpPr/>
            <p:nvPr/>
          </p:nvSpPr>
          <p:spPr>
            <a:xfrm>
              <a:off x="3857526" y="1613639"/>
              <a:ext cx="4600682" cy="4652719"/>
            </a:xfrm>
            <a:prstGeom prst="donut">
              <a:avLst/>
            </a:prstGeom>
            <a:solidFill>
              <a:schemeClr val="bg1">
                <a:lumMod val="95000"/>
                <a:alpha val="68973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err="1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969CE1D5-33A2-7845-BB7C-3D7018FF22A1}"/>
                </a:ext>
              </a:extLst>
            </p:cNvPr>
            <p:cNvSpPr/>
            <p:nvPr/>
          </p:nvSpPr>
          <p:spPr>
            <a:xfrm>
              <a:off x="4666129" y="2415796"/>
              <a:ext cx="2985247" cy="2985247"/>
            </a:xfrm>
            <a:prstGeom prst="don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err="1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F89D5B6-F520-6C41-8517-90A2E8F56E1D}"/>
              </a:ext>
            </a:extLst>
          </p:cNvPr>
          <p:cNvSpPr txBox="1">
            <a:spLocks/>
          </p:cNvSpPr>
          <p:nvPr/>
        </p:nvSpPr>
        <p:spPr>
          <a:xfrm>
            <a:off x="130164" y="211395"/>
            <a:ext cx="5326449" cy="6898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>
                <a:tab pos="2227263" algn="l"/>
              </a:tabLst>
              <a:defRPr sz="2800" b="1" i="0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1800">
                <a:latin typeface="Arial"/>
              </a:rPr>
              <a:t>UiPath Platform for the fully automated 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06BEF-96A8-4349-9C4A-A2634C2C8A60}"/>
              </a:ext>
            </a:extLst>
          </p:cNvPr>
          <p:cNvSpPr txBox="1"/>
          <p:nvPr/>
        </p:nvSpPr>
        <p:spPr>
          <a:xfrm>
            <a:off x="609982" y="864143"/>
            <a:ext cx="10148045" cy="795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26703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3406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80109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06812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33515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60218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286921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613624" algn="l" defTabSz="1326703" rtl="0" eaLnBrk="1" latinLnBrk="0" hangingPunct="1">
              <a:defRPr sz="522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defTabSz="1083422">
              <a:spcBef>
                <a:spcPts val="1185"/>
              </a:spcBef>
              <a:buClr>
                <a:srgbClr val="FA4616"/>
              </a:buClr>
              <a:defRPr/>
            </a:pPr>
            <a:r>
              <a:rPr lang="en-US" sz="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automations through robots that work with your applications and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7DEB3F-FF83-2B47-A32D-68689AD2BD1C}"/>
              </a:ext>
            </a:extLst>
          </p:cNvPr>
          <p:cNvSpPr txBox="1"/>
          <p:nvPr/>
        </p:nvSpPr>
        <p:spPr>
          <a:xfrm>
            <a:off x="445337" y="1539063"/>
            <a:ext cx="2957394" cy="3350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latin typeface="Arial"/>
                <a:cs typeface="Arial"/>
              </a:rPr>
              <a:t>Unattended Robots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Get tireless robots to work on task-heavy, long-running workflows—and check in with you when they need direction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Attended Robots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Provide everyone a digital sidekick to help with their everyday tasks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Automation Cloud Robots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/>
                </a:solidFill>
                <a:cs typeface="Arial"/>
              </a:rPr>
              <a:t>Unlimited SaaS robot capacity available when you want with a few clicks—serverless or VM-based</a:t>
            </a:r>
          </a:p>
          <a:p>
            <a:pPr marL="14283" defTabSz="913852">
              <a:spcAft>
                <a:spcPts val="600"/>
              </a:spcAft>
              <a:defRPr/>
            </a:pPr>
            <a:r>
              <a:rPr lang="en-US" sz="1400" b="1">
                <a:solidFill>
                  <a:srgbClr val="000000"/>
                </a:solidFill>
                <a:cs typeface="Arial"/>
              </a:rPr>
              <a:t>Test Robots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/>
              <a:t>Test automations and applications quickly and easily with robots that execute processes when you want, document issues, and report back</a:t>
            </a:r>
          </a:p>
          <a:p>
            <a:pPr marL="185733" indent="-171450" defTabSz="913852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C933D8A-F169-EA47-8A6D-1857866D8DA4}"/>
              </a:ext>
            </a:extLst>
          </p:cNvPr>
          <p:cNvGrpSpPr/>
          <p:nvPr/>
        </p:nvGrpSpPr>
        <p:grpSpPr>
          <a:xfrm>
            <a:off x="8932110" y="3214090"/>
            <a:ext cx="1914670" cy="1159225"/>
            <a:chOff x="9867247" y="4516824"/>
            <a:chExt cx="1914670" cy="11592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06474E-1C11-9F4C-98CE-9B936CADACFF}"/>
                </a:ext>
              </a:extLst>
            </p:cNvPr>
            <p:cNvGrpSpPr/>
            <p:nvPr/>
          </p:nvGrpSpPr>
          <p:grpSpPr>
            <a:xfrm>
              <a:off x="9867247" y="4516824"/>
              <a:ext cx="935514" cy="1159225"/>
              <a:chOff x="8302613" y="1789866"/>
              <a:chExt cx="935758" cy="115952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BD24213-6C3A-5242-ADD4-7FC11CCF52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93" t="18961" r="18310" b="35270"/>
              <a:stretch/>
            </p:blipFill>
            <p:spPr>
              <a:xfrm>
                <a:off x="8342481" y="1789866"/>
                <a:ext cx="798526" cy="789687"/>
              </a:xfrm>
              <a:prstGeom prst="ellipse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AFEF9E-304A-A341-A9E3-E47ECD91909C}"/>
                  </a:ext>
                </a:extLst>
              </p:cNvPr>
              <p:cNvSpPr txBox="1"/>
              <p:nvPr/>
            </p:nvSpPr>
            <p:spPr>
              <a:xfrm>
                <a:off x="8302613" y="2688373"/>
                <a:ext cx="935758" cy="261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RPA &amp; Citizen Developers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69CA3DF-F732-D04C-B298-30A8183240A5}"/>
                </a:ext>
              </a:extLst>
            </p:cNvPr>
            <p:cNvGrpSpPr/>
            <p:nvPr/>
          </p:nvGrpSpPr>
          <p:grpSpPr>
            <a:xfrm>
              <a:off x="10951229" y="4516824"/>
              <a:ext cx="830688" cy="1053387"/>
              <a:chOff x="8201870" y="4592682"/>
              <a:chExt cx="830904" cy="105366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A243EC-0ACF-0E40-98D8-3370D114A909}"/>
                  </a:ext>
                </a:extLst>
              </p:cNvPr>
              <p:cNvSpPr txBox="1"/>
              <p:nvPr/>
            </p:nvSpPr>
            <p:spPr>
              <a:xfrm>
                <a:off x="8329783" y="5531247"/>
                <a:ext cx="702991" cy="115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326438">
                  <a:spcAft>
                    <a:spcPts val="600"/>
                  </a:spcAft>
                  <a:defRPr/>
                </a:pPr>
                <a:r>
                  <a:rPr lang="en-GB" sz="700">
                    <a:ea typeface="Helvetica Neue"/>
                    <a:sym typeface="Helvetica Neue"/>
                  </a:rPr>
                  <a:t>Test Teams</a:t>
                </a:r>
                <a:endParaRPr lang="en-GB" sz="700">
                  <a:solidFill>
                    <a:srgbClr val="000000">
                      <a:lumMod val="75000"/>
                      <a:lumOff val="25000"/>
                    </a:srgbClr>
                  </a:solidFill>
                  <a:ea typeface="Helvetica Neue"/>
                  <a:sym typeface="Helvetica Neue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C1620F7-719D-6A47-837A-261B5D0CE4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3" t="4932" r="11825" b="44160"/>
              <a:stretch/>
            </p:blipFill>
            <p:spPr>
              <a:xfrm>
                <a:off x="8201870" y="4592682"/>
                <a:ext cx="799557" cy="795319"/>
              </a:xfrm>
              <a:prstGeom prst="ellipse">
                <a:avLst/>
              </a:prstGeom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C1AA9E3-C6AA-9FC0-FF72-78A469F3B13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4391" y="6059467"/>
            <a:ext cx="548491" cy="614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B72758-4A98-26B3-0024-B04F7486B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06" y="6059467"/>
            <a:ext cx="1229950" cy="6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808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93F2FA5173A049BE747FD0EF0C60D3" ma:contentTypeVersion="13" ma:contentTypeDescription="Create a new document." ma:contentTypeScope="" ma:versionID="a00d889a562baff0caadcb8959333e6a">
  <xsd:schema xmlns:xsd="http://www.w3.org/2001/XMLSchema" xmlns:xs="http://www.w3.org/2001/XMLSchema" xmlns:p="http://schemas.microsoft.com/office/2006/metadata/properties" xmlns:ns3="3ac9683e-96f8-4432-ba7e-ca79b68d3712" xmlns:ns4="cbb0f161-4929-4130-8838-5ee60bb0c824" targetNamespace="http://schemas.microsoft.com/office/2006/metadata/properties" ma:root="true" ma:fieldsID="e3a643d676325b136a732007e8661cd2" ns3:_="" ns4:_="">
    <xsd:import namespace="3ac9683e-96f8-4432-ba7e-ca79b68d3712"/>
    <xsd:import namespace="cbb0f161-4929-4130-8838-5ee60bb0c82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9683e-96f8-4432-ba7e-ca79b68d37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b0f161-4929-4130-8838-5ee60bb0c8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C1F43E-FEA1-4391-A865-2427D53858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3C243E-7B13-4FDF-ACD9-84AA9C53D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c9683e-96f8-4432-ba7e-ca79b68d3712"/>
    <ds:schemaRef ds:uri="cbb0f161-4929-4130-8838-5ee60bb0c8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4B4F43-BDF2-4B60-AEC1-12636F46B3AF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cbb0f161-4929-4130-8838-5ee60bb0c824"/>
    <ds:schemaRef ds:uri="3ac9683e-96f8-4432-ba7e-ca79b68d371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2350</Words>
  <Application>Microsoft Macintosh PowerPoint</Application>
  <PresentationFormat>Widescreen</PresentationFormat>
  <Paragraphs>395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Helvetica Neue Medium</vt:lpstr>
      <vt:lpstr>Wingdings</vt:lpstr>
      <vt:lpstr>Office Theme</vt:lpstr>
      <vt:lpstr>PowerPoint Presentation</vt:lpstr>
      <vt:lpstr>RPA Offerings</vt:lpstr>
      <vt:lpstr>Integration Expertise</vt:lpstr>
      <vt:lpstr>Why UiPath?</vt:lpstr>
      <vt:lpstr>Fully Automated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- 1</vt:lpstr>
      <vt:lpstr>Case Study - 2</vt:lpstr>
      <vt:lpstr>Case Study - 3</vt:lpstr>
      <vt:lpstr>Case Study - 4</vt:lpstr>
      <vt:lpstr>Case Study - 5</vt:lpstr>
      <vt:lpstr>Case Study - 6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Kranti Kumar Batchala</cp:lastModifiedBy>
  <cp:revision>6</cp:revision>
  <dcterms:created xsi:type="dcterms:W3CDTF">2019-11-20T14:54:04Z</dcterms:created>
  <dcterms:modified xsi:type="dcterms:W3CDTF">2023-11-21T03:02:09Z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0x0101009C93F2FA5173A049BE747FD0EF0C60D3</vt:lpwstr>
  </property>
</Properties>
</file>